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6" r:id="rId4"/>
    <p:sldId id="293" r:id="rId5"/>
    <p:sldId id="257" r:id="rId6"/>
    <p:sldId id="275" r:id="rId7"/>
    <p:sldId id="272" r:id="rId8"/>
    <p:sldId id="259" r:id="rId9"/>
    <p:sldId id="258" r:id="rId10"/>
    <p:sldId id="260" r:id="rId11"/>
    <p:sldId id="271" r:id="rId12"/>
    <p:sldId id="269" r:id="rId13"/>
    <p:sldId id="262" r:id="rId14"/>
    <p:sldId id="261" r:id="rId15"/>
    <p:sldId id="263" r:id="rId16"/>
    <p:sldId id="264" r:id="rId17"/>
    <p:sldId id="273" r:id="rId18"/>
    <p:sldId id="274" r:id="rId19"/>
    <p:sldId id="276" r:id="rId20"/>
    <p:sldId id="286" r:id="rId21"/>
    <p:sldId id="277" r:id="rId22"/>
    <p:sldId id="278" r:id="rId23"/>
    <p:sldId id="279" r:id="rId24"/>
    <p:sldId id="281" r:id="rId25"/>
    <p:sldId id="294" r:id="rId26"/>
    <p:sldId id="280" r:id="rId27"/>
    <p:sldId id="287" r:id="rId28"/>
    <p:sldId id="282" r:id="rId29"/>
    <p:sldId id="285" r:id="rId30"/>
    <p:sldId id="288" r:id="rId31"/>
    <p:sldId id="289" r:id="rId32"/>
    <p:sldId id="291" r:id="rId33"/>
    <p:sldId id="270" r:id="rId34"/>
    <p:sldId id="292" r:id="rId35"/>
    <p:sldId id="283" r:id="rId36"/>
    <p:sldId id="284" r:id="rId37"/>
    <p:sldId id="290" r:id="rId3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5" autoAdjust="0"/>
    <p:restoredTop sz="94660"/>
  </p:normalViewPr>
  <p:slideViewPr>
    <p:cSldViewPr snapToGrid="0">
      <p:cViewPr varScale="1">
        <p:scale>
          <a:sx n="88" d="100"/>
          <a:sy n="88" d="100"/>
        </p:scale>
        <p:origin x="35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984D87-C110-4964-921A-D96220B759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84FEB29-2181-4300-8511-D44CB1F5BB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8218AD1-C433-4259-B4BA-EE9A2CAEC2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4E8F5-E748-4038-B302-FF04BF4928F8}" type="datetimeFigureOut">
              <a:rPr lang="de-DE" smtClean="0"/>
              <a:t>13.01.2022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C9C7470-3EE8-416C-9A64-2C938ECF89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6769C7C-69B7-4C61-9EEA-2AA1090D2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3FD14-B794-4606-9FC4-934ADF34921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753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B9AFC2-FB76-4A20-AFC3-6710E7E840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1DC8CDF4-EDB3-4106-BEC9-CECA378A34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71E0CE5-1E44-402E-AEC0-3A71F0B29C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4E8F5-E748-4038-B302-FF04BF4928F8}" type="datetimeFigureOut">
              <a:rPr lang="de-DE" smtClean="0"/>
              <a:t>13.01.2022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FB0FD99-86AB-4B37-BC7C-A44D5A201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83C341A-B732-453B-9DBB-176CFB528D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3FD14-B794-4606-9FC4-934ADF34921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0675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6D75A43C-AE9E-4BAC-BD70-0EA0EA879AE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C7D14986-56F7-4FF7-BA49-AFC74E4D99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6084EA5-0D08-4B9F-9AEB-8414F5B27A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4E8F5-E748-4038-B302-FF04BF4928F8}" type="datetimeFigureOut">
              <a:rPr lang="de-DE" smtClean="0"/>
              <a:t>13.01.2022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569DCA2-3E13-45B2-946E-041AAE28D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24DCA2B-8F01-4918-BD42-8BE06C322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3FD14-B794-4606-9FC4-934ADF34921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2738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56FF344-1AB6-46FF-87DC-53590E8A8C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FB30B4D-41BC-41FC-B261-DBD5C48879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8F9F517-430E-4F66-8522-6ADCB1083C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4E8F5-E748-4038-B302-FF04BF4928F8}" type="datetimeFigureOut">
              <a:rPr lang="de-DE" smtClean="0"/>
              <a:t>13.01.2022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BD4093E-BBE7-435A-9BC6-B23D31F46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CCF1032-4C8E-4300-9481-3AD64C91C5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3FD14-B794-4606-9FC4-934ADF34921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512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700E7D-6F4B-48E2-9789-5D224F2526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A7D7769-B2CD-4FC8-BD24-35DF3029EF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3A27E96-5227-421B-BB79-5BCB67987A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4E8F5-E748-4038-B302-FF04BF4928F8}" type="datetimeFigureOut">
              <a:rPr lang="de-DE" smtClean="0"/>
              <a:t>13.01.2022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F50AD93-577A-43F8-BE73-2925957CBE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DAE855C-BB81-42C1-A816-40FDD690B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3FD14-B794-4606-9FC4-934ADF34921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5174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51A3F8-C869-4E10-979B-060528F3C2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4B41E40-3D88-489F-BFD2-E11112082E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854F36A-D3B9-434D-86DE-CAF8470C55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42C29B1-4DB6-438C-8715-4437F05665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4E8F5-E748-4038-B302-FF04BF4928F8}" type="datetimeFigureOut">
              <a:rPr lang="de-DE" smtClean="0"/>
              <a:t>13.01.2022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E4286D9-631A-414E-AD27-7B11784420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3B3BF5D-7F7E-41EC-B736-74CED74E3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3FD14-B794-4606-9FC4-934ADF34921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70761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E3A2BF1-B807-474E-8616-825DFD0B0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A7A2150-3D18-4F35-9C10-3CA063E324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A98663F-2885-4573-8975-E80FCEB6BF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3F2D323-A3D1-410C-AB29-FCB011C49A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B6AB4E8A-3E17-4986-9B41-59373D9174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F01784E3-5355-4CAE-8C8C-98497B942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4E8F5-E748-4038-B302-FF04BF4928F8}" type="datetimeFigureOut">
              <a:rPr lang="de-DE" smtClean="0"/>
              <a:t>13.01.2022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4086EA77-9746-40C4-A6B4-2DB574E2C3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AF00A7AA-AC00-4FC3-BD4C-2E7FFC0FB2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3FD14-B794-4606-9FC4-934ADF34921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87975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158D72-C99A-48B6-9913-1CB29FD55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7EF010F7-23EC-4F78-B55E-9305B9889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4E8F5-E748-4038-B302-FF04BF4928F8}" type="datetimeFigureOut">
              <a:rPr lang="de-DE" smtClean="0"/>
              <a:t>13.01.2022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5C1438D-D676-47CE-89F0-BE531D5386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2CDDFB6-8C05-467E-89A7-E18662019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3FD14-B794-4606-9FC4-934ADF34921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85034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763F07A-3896-465B-8BAE-48608079D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4E8F5-E748-4038-B302-FF04BF4928F8}" type="datetimeFigureOut">
              <a:rPr lang="de-DE" smtClean="0"/>
              <a:t>13.01.2022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9AB458F-7761-42CB-870B-3AB1EBA21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4F8D322-F7F3-494E-9994-E12845D38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3FD14-B794-4606-9FC4-934ADF34921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1725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DF437D6-4903-434F-89C2-73831E211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0CE30F2-E6D5-4D6E-A905-02F08752D1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A158DBB-5CF6-4C5B-B4A9-1E90573664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6D333E8-6240-4A0A-B545-4B0B45744B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4E8F5-E748-4038-B302-FF04BF4928F8}" type="datetimeFigureOut">
              <a:rPr lang="de-DE" smtClean="0"/>
              <a:t>13.01.2022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FD0809D-64E7-4BB7-A6A9-B10632564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C24A3FE-1B8A-4E9D-97D1-22A571DF8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3FD14-B794-4606-9FC4-934ADF34921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1077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880B39-ABA2-4062-B8E7-947A1D070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F01EF21A-1DDC-4BCF-AB31-1A82D2F053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9B3D67A-B21F-4F05-8621-DDE9FF897A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63847C0-F0A1-446F-885F-A0EDB9006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4E8F5-E748-4038-B302-FF04BF4928F8}" type="datetimeFigureOut">
              <a:rPr lang="de-DE" smtClean="0"/>
              <a:t>13.01.2022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D48D1FD-1C63-47B9-9E2F-DF1BE1830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E529814-15E2-41B3-B66A-AE80CA0C5C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C3FD14-B794-4606-9FC4-934ADF34921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8568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031CB79E-38CE-4CB7-9CF4-059765E69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4483DC4-5E77-4623-A2E6-C7154BE342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357BE43-8529-47B0-9361-21110EA8A0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74E8F5-E748-4038-B302-FF04BF4928F8}" type="datetimeFigureOut">
              <a:rPr lang="de-DE" smtClean="0"/>
              <a:t>13.01.2022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9841CEE-741D-4430-8E70-B5531F23AD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0439B8A-7C06-4718-9147-2CFD014574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C3FD14-B794-4606-9FC4-934ADF34921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4477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956910D-66BF-47C9-8397-364C91732AC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b="1" dirty="0">
                <a:solidFill>
                  <a:schemeClr val="accent1"/>
                </a:solidFill>
              </a:rPr>
              <a:t>Obstbau in Brandenburg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3AB29778-2958-43EE-A92B-FB053F3AF13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DE" sz="3600" b="1" dirty="0"/>
              <a:t>Von 1949 bis Heute</a:t>
            </a:r>
          </a:p>
          <a:p>
            <a:endParaRPr lang="de-DE" sz="3600" b="1" dirty="0"/>
          </a:p>
          <a:p>
            <a:r>
              <a:rPr lang="de-DE" sz="3600" b="1" dirty="0">
                <a:solidFill>
                  <a:schemeClr val="accent5">
                    <a:lumMod val="50000"/>
                  </a:schemeClr>
                </a:solidFill>
              </a:rPr>
              <a:t>Wohin geht die „Reise“?</a:t>
            </a:r>
          </a:p>
        </p:txBody>
      </p:sp>
    </p:spTree>
    <p:extLst>
      <p:ext uri="{BB962C8B-B14F-4D97-AF65-F5344CB8AC3E}">
        <p14:creationId xmlns:p14="http://schemas.microsoft.com/office/powerpoint/2010/main" val="38189887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0C4299C-9C00-47F5-B221-555D3FD3B5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b="1" dirty="0">
                <a:solidFill>
                  <a:srgbClr val="0070C0"/>
                </a:solidFill>
              </a:rPr>
              <a:t>Neuanfang über Genossenschaftliche Produktion</a:t>
            </a:r>
            <a:br>
              <a:rPr lang="de-DE" sz="3600" b="1" dirty="0">
                <a:solidFill>
                  <a:srgbClr val="0070C0"/>
                </a:solidFill>
              </a:rPr>
            </a:br>
            <a:r>
              <a:rPr lang="de-DE" sz="1800" b="1" dirty="0"/>
              <a:t>1958 – 1966  über die Kollektivierung in der Produktion würde der individuelle Obstbau weitgehend beseitigt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6E05431-CA33-48EF-B1C0-F6EAF5060C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DE" dirty="0"/>
              <a:t>1962 waren 2.105 Obstbauern in 35 Genossenschaften mit insgesamt 3.700 ha zusammengeschlossen  </a:t>
            </a:r>
            <a:r>
              <a:rPr lang="de-DE" b="1" dirty="0">
                <a:solidFill>
                  <a:srgbClr val="00B050"/>
                </a:solidFill>
              </a:rPr>
              <a:t>(1,75 ha je Genosse)</a:t>
            </a:r>
          </a:p>
          <a:p>
            <a:r>
              <a:rPr lang="de-DE" dirty="0"/>
              <a:t>Damit waren die negativen Auswirkungen der Kleinstparzellen außer Kraft gesetzt !</a:t>
            </a:r>
          </a:p>
          <a:p>
            <a:endParaRPr lang="de-DE" dirty="0"/>
          </a:p>
          <a:p>
            <a:r>
              <a:rPr lang="de-DE" dirty="0"/>
              <a:t>Es wurden bis 1966 1.150 ha alte Parzellen gerodet und 1.185 ha neu angepflanzt.</a:t>
            </a:r>
          </a:p>
          <a:p>
            <a:r>
              <a:rPr lang="de-DE" dirty="0"/>
              <a:t>Mit diesen Pflanzungen wurde die erzeugte Obstmenge bis 1972 im Potsdamer Umkreis verdoppelt (33.000 </a:t>
            </a:r>
            <a:r>
              <a:rPr lang="de-DE" dirty="0" err="1"/>
              <a:t>to</a:t>
            </a:r>
            <a:r>
              <a:rPr lang="de-DE" dirty="0"/>
              <a:t>)</a:t>
            </a:r>
          </a:p>
          <a:p>
            <a:pPr marL="0" indent="0">
              <a:buNone/>
            </a:pPr>
            <a:r>
              <a:rPr lang="de-DE" dirty="0"/>
              <a:t>        </a:t>
            </a:r>
            <a:endParaRPr lang="de-DE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0827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60E3A7-797E-449B-93DE-F593485F2D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1B04B244-2086-4451-B4F7-8C82945FA2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4929" y="-706582"/>
            <a:ext cx="6930929" cy="7855527"/>
          </a:xfr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D5BBA945-367D-4EEC-B941-9F2D236F8B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9308" y="-706582"/>
            <a:ext cx="8160328" cy="7689272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ABBCC691-7870-41FD-8D8E-0AF16A75AAD9}"/>
              </a:ext>
            </a:extLst>
          </p:cNvPr>
          <p:cNvSpPr txBox="1"/>
          <p:nvPr/>
        </p:nvSpPr>
        <p:spPr>
          <a:xfrm>
            <a:off x="10467108" y="1690688"/>
            <a:ext cx="1891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Bilder: E. </a:t>
            </a:r>
            <a:r>
              <a:rPr lang="de-DE" dirty="0" err="1"/>
              <a:t>Greulich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158611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9D5E17-CCC5-49D7-BEAE-8C335D69E1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>
                <a:solidFill>
                  <a:srgbClr val="0070C0"/>
                </a:solidFill>
              </a:rPr>
              <a:t>       </a:t>
            </a:r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Das Obstbauprogramm von 1973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7878D8E-8C93-40C7-933E-0E54015939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    Starke staatliche Förderung der Ausweitung des Obstanbaus</a:t>
            </a:r>
          </a:p>
          <a:p>
            <a:pPr marL="0" indent="0">
              <a:buNone/>
            </a:pPr>
            <a:endParaRPr lang="de-DE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de-DE" b="1" dirty="0">
                <a:solidFill>
                  <a:srgbClr val="0070C0"/>
                </a:solidFill>
              </a:rPr>
              <a:t>Bis 1989 wurden planmäßig die Anbauflächen verdoppelt und die </a:t>
            </a:r>
          </a:p>
          <a:p>
            <a:pPr marL="0" indent="0">
              <a:buNone/>
            </a:pPr>
            <a:r>
              <a:rPr lang="de-DE" b="1" dirty="0">
                <a:solidFill>
                  <a:srgbClr val="0070C0"/>
                </a:solidFill>
              </a:rPr>
              <a:t>                                Erzeugung verfünffacht</a:t>
            </a:r>
          </a:p>
        </p:txBody>
      </p:sp>
    </p:spTree>
    <p:extLst>
      <p:ext uri="{BB962C8B-B14F-4D97-AF65-F5344CB8AC3E}">
        <p14:creationId xmlns:p14="http://schemas.microsoft.com/office/powerpoint/2010/main" val="25590285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2738E82-D64D-4B8A-83AB-16B290C0B5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>
                <a:solidFill>
                  <a:srgbClr val="0070C0"/>
                </a:solidFill>
              </a:rPr>
              <a:t>Investitionen in Obstbauliche Infrastruktur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0EC9AF5-AABD-47F8-BC8E-1DDA1A56FE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22 Pumpstationen (68.000 m3/h Maximalentnahme Havel)</a:t>
            </a:r>
          </a:p>
          <a:p>
            <a:r>
              <a:rPr lang="de-DE" dirty="0"/>
              <a:t>Rund 10.000 ha Beregnung, davon 60 % automatische Steuerung</a:t>
            </a:r>
          </a:p>
          <a:p>
            <a:r>
              <a:rPr lang="de-DE" dirty="0"/>
              <a:t>8 Wasserspeicher mit 1.000 bis 8.000 m3</a:t>
            </a:r>
          </a:p>
          <a:p>
            <a:r>
              <a:rPr lang="de-DE" dirty="0"/>
              <a:t>8.000 ha Obstbäume</a:t>
            </a:r>
          </a:p>
          <a:p>
            <a:r>
              <a:rPr lang="de-DE" dirty="0"/>
              <a:t>4.000.000 m3 Kompost und Seeschlamm ausgebracht (350 t/ha)</a:t>
            </a:r>
          </a:p>
          <a:p>
            <a:r>
              <a:rPr lang="de-DE" dirty="0"/>
              <a:t>60.000 t Kühllagerkapazität für Äpfel (+ Vermarktungseinrichtungen)</a:t>
            </a:r>
          </a:p>
          <a:p>
            <a:endParaRPr lang="de-DE" dirty="0"/>
          </a:p>
          <a:p>
            <a:pPr marL="0" indent="0">
              <a:buNone/>
            </a:pPr>
            <a:r>
              <a:rPr lang="de-DE" b="1" dirty="0">
                <a:solidFill>
                  <a:srgbClr val="0070C0"/>
                </a:solidFill>
              </a:rPr>
              <a:t>             In Summe nach heutigen Kosten 540.000.000,- €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930879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EA9634-C066-4CE9-B7C5-6F84DAFF1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>
                <a:solidFill>
                  <a:srgbClr val="0070C0"/>
                </a:solidFill>
              </a:rPr>
              <a:t>Aufbau des </a:t>
            </a:r>
            <a:r>
              <a:rPr lang="de-DE" b="1" dirty="0" err="1">
                <a:solidFill>
                  <a:srgbClr val="0070C0"/>
                </a:solidFill>
              </a:rPr>
              <a:t>H</a:t>
            </a:r>
            <a:r>
              <a:rPr lang="de-DE" sz="2800" b="1" dirty="0" err="1">
                <a:solidFill>
                  <a:srgbClr val="0070C0"/>
                </a:solidFill>
              </a:rPr>
              <a:t>avel</a:t>
            </a:r>
            <a:r>
              <a:rPr lang="de-DE" b="1" dirty="0" err="1">
                <a:solidFill>
                  <a:srgbClr val="0070C0"/>
                </a:solidFill>
              </a:rPr>
              <a:t>O</a:t>
            </a:r>
            <a:r>
              <a:rPr lang="de-DE" sz="2800" b="1" dirty="0" err="1">
                <a:solidFill>
                  <a:srgbClr val="0070C0"/>
                </a:solidFill>
              </a:rPr>
              <a:t>bst</a:t>
            </a:r>
            <a:r>
              <a:rPr lang="de-DE" b="1" dirty="0" err="1">
                <a:solidFill>
                  <a:srgbClr val="0070C0"/>
                </a:solidFill>
              </a:rPr>
              <a:t>G</a:t>
            </a:r>
            <a:r>
              <a:rPr lang="de-DE" sz="2800" b="1" dirty="0" err="1">
                <a:solidFill>
                  <a:srgbClr val="0070C0"/>
                </a:solidFill>
              </a:rPr>
              <a:t>ebietes</a:t>
            </a:r>
            <a:r>
              <a:rPr lang="de-DE" b="1" dirty="0">
                <a:solidFill>
                  <a:srgbClr val="0070C0"/>
                </a:solidFill>
              </a:rPr>
              <a:t> 1973 - 1989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69EDDB9-6B42-4B12-AF6A-1343E5C517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Zusammenschluss zu 5 großen Genossenschaften</a:t>
            </a:r>
          </a:p>
          <a:p>
            <a:r>
              <a:rPr lang="de-DE" dirty="0"/>
              <a:t>LPG Groß Kreutz		1.665 ha Obst</a:t>
            </a:r>
          </a:p>
          <a:p>
            <a:r>
              <a:rPr lang="de-DE" dirty="0"/>
              <a:t>LPG Marquardt		2.611 ha Obst</a:t>
            </a:r>
          </a:p>
          <a:p>
            <a:r>
              <a:rPr lang="de-DE" dirty="0"/>
              <a:t>GPG Werder		1.447 ha Obst</a:t>
            </a:r>
          </a:p>
          <a:p>
            <a:r>
              <a:rPr lang="de-DE" dirty="0"/>
              <a:t>LPG Dahmsdorf		2.796 ha Obst</a:t>
            </a:r>
          </a:p>
          <a:p>
            <a:r>
              <a:rPr lang="de-DE" dirty="0"/>
              <a:t>LPG </a:t>
            </a:r>
            <a:r>
              <a:rPr lang="de-DE" dirty="0" err="1"/>
              <a:t>Glindow</a:t>
            </a:r>
            <a:r>
              <a:rPr lang="de-DE" dirty="0"/>
              <a:t>		   910 ha Obst</a:t>
            </a:r>
          </a:p>
          <a:p>
            <a:endParaRPr lang="de-DE" dirty="0"/>
          </a:p>
          <a:p>
            <a:pPr marL="0" indent="0">
              <a:buNone/>
            </a:pPr>
            <a:r>
              <a:rPr lang="de-DE" dirty="0"/>
              <a:t>				9.429 ha Obst HOG insgesamt</a:t>
            </a:r>
          </a:p>
        </p:txBody>
      </p:sp>
    </p:spTree>
    <p:extLst>
      <p:ext uri="{BB962C8B-B14F-4D97-AF65-F5344CB8AC3E}">
        <p14:creationId xmlns:p14="http://schemas.microsoft.com/office/powerpoint/2010/main" val="17309600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C9C7D5-ED26-4980-8283-EC34EC5D0A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>
                <a:solidFill>
                  <a:srgbClr val="0070C0"/>
                </a:solidFill>
              </a:rPr>
              <a:t>Stand 1989/90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C0056DB-E869-46BE-85A5-5785A6B8AF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Die Anlagen, die 1989 auf dem Gebiet des heutigen Landes Brandenburg standen hatten ein Produktionspotential von über 200.000 t Obst.</a:t>
            </a:r>
          </a:p>
          <a:p>
            <a:r>
              <a:rPr lang="de-DE" b="1" dirty="0">
                <a:solidFill>
                  <a:srgbClr val="00B050"/>
                </a:solidFill>
              </a:rPr>
              <a:t>Die Junganlagen, die nach 1985 gepflanzt wurden hatten ein doppelt so hohes Ertragspotential wie die erste Generation Anpflanzungen (nach dem Muster westlicher Obstanlagen)</a:t>
            </a:r>
          </a:p>
          <a:p>
            <a:r>
              <a:rPr lang="de-DE" b="1" dirty="0">
                <a:solidFill>
                  <a:srgbClr val="FF0000"/>
                </a:solidFill>
              </a:rPr>
              <a:t>Diese Menge und dieses Produktionspotential stand in direkter Konkurrenz mit der Erzeugung im „Alten Land“ (die bislang Westberlin versorgt hatte)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906956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A77CF2-7502-4F6D-B80A-E1AA7F384C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936480"/>
          </a:xfrm>
        </p:spPr>
        <p:txBody>
          <a:bodyPr/>
          <a:lstStyle/>
          <a:p>
            <a:r>
              <a:rPr lang="de-DE" b="1" dirty="0">
                <a:solidFill>
                  <a:srgbClr val="0070C0"/>
                </a:solidFill>
              </a:rPr>
              <a:t>   Entwicklung nach der Wende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0D9CFE3-30A0-46A2-B91C-76A81C06FD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854037"/>
            <a:ext cx="10515600" cy="3235614"/>
          </a:xfrm>
        </p:spPr>
        <p:txBody>
          <a:bodyPr/>
          <a:lstStyle/>
          <a:p>
            <a:r>
              <a:rPr lang="de-DE" dirty="0">
                <a:solidFill>
                  <a:schemeClr val="tx1"/>
                </a:solidFill>
              </a:rPr>
              <a:t>         Drei Abschnitte:    </a:t>
            </a:r>
            <a:r>
              <a:rPr lang="de-DE" dirty="0" err="1">
                <a:solidFill>
                  <a:schemeClr val="tx1"/>
                </a:solidFill>
              </a:rPr>
              <a:t>Rodeprämie</a:t>
            </a:r>
            <a:r>
              <a:rPr lang="de-DE" dirty="0">
                <a:solidFill>
                  <a:schemeClr val="tx1"/>
                </a:solidFill>
              </a:rPr>
              <a:t> – IP-Förderung – Klimaauswirkungen</a:t>
            </a:r>
          </a:p>
          <a:p>
            <a:r>
              <a:rPr lang="de-DE" dirty="0">
                <a:solidFill>
                  <a:schemeClr val="tx1"/>
                </a:solidFill>
              </a:rPr>
              <a:t>		               1990-98	       2004-12	       2008-21</a:t>
            </a:r>
          </a:p>
        </p:txBody>
      </p:sp>
    </p:spTree>
    <p:extLst>
      <p:ext uri="{BB962C8B-B14F-4D97-AF65-F5344CB8AC3E}">
        <p14:creationId xmlns:p14="http://schemas.microsoft.com/office/powerpoint/2010/main" val="40694682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6FFDD8-65DF-4308-BFBA-F41A02216F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>
                <a:solidFill>
                  <a:srgbClr val="0070C0"/>
                </a:solidFill>
              </a:rPr>
              <a:t>          Geschichte wiederholt sich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0518ACA-011D-45BC-A1D1-CDADF112EF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b="1" dirty="0"/>
              <a:t>Die zersplitterte Eigentumsverteilung bei den Grundstücken lebt wieder auf</a:t>
            </a:r>
          </a:p>
          <a:p>
            <a:r>
              <a:rPr lang="de-DE" b="1" dirty="0"/>
              <a:t>Die Konkurrenz ist besser aufgestellt – Regionalität verliert an Bedeutung</a:t>
            </a:r>
          </a:p>
          <a:p>
            <a:r>
              <a:rPr lang="de-DE" b="1" dirty="0"/>
              <a:t>Mit der Einführung der D-Mark übernehmen eingespielte Handelsstrukturen und Lieferketten „von außerhalb“</a:t>
            </a:r>
          </a:p>
          <a:p>
            <a:r>
              <a:rPr lang="de-DE" b="1" dirty="0"/>
              <a:t>Der „Genossenschaftsgeist“ verschwindet quasi wieder</a:t>
            </a:r>
            <a:r>
              <a:rPr lang="de-DE" dirty="0"/>
              <a:t>.</a:t>
            </a:r>
          </a:p>
          <a:p>
            <a:endParaRPr lang="de-DE" dirty="0"/>
          </a:p>
          <a:p>
            <a:pPr marL="0" indent="0">
              <a:buNone/>
            </a:pPr>
            <a:r>
              <a:rPr lang="de-DE" dirty="0"/>
              <a:t>                      </a:t>
            </a:r>
            <a:r>
              <a:rPr lang="de-DE" b="1" dirty="0">
                <a:solidFill>
                  <a:srgbClr val="0070C0"/>
                </a:solidFill>
              </a:rPr>
              <a:t>Der Rest ist inzwischen Geschichte</a:t>
            </a:r>
          </a:p>
        </p:txBody>
      </p:sp>
    </p:spTree>
    <p:extLst>
      <p:ext uri="{BB962C8B-B14F-4D97-AF65-F5344CB8AC3E}">
        <p14:creationId xmlns:p14="http://schemas.microsoft.com/office/powerpoint/2010/main" val="12579579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E27BA9A-5C17-4025-BD70-603CE122EE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b="1" dirty="0">
                <a:solidFill>
                  <a:srgbClr val="0070C0"/>
                </a:solidFill>
              </a:rPr>
              <a:t>Grundstücksgrößen 2021 </a:t>
            </a:r>
            <a:r>
              <a:rPr lang="de-DE" sz="3600" b="1" dirty="0" err="1">
                <a:solidFill>
                  <a:srgbClr val="0070C0"/>
                </a:solidFill>
              </a:rPr>
              <a:t>Glindow</a:t>
            </a:r>
            <a:r>
              <a:rPr lang="de-DE" sz="3600" b="1" dirty="0">
                <a:solidFill>
                  <a:srgbClr val="0070C0"/>
                </a:solidFill>
              </a:rPr>
              <a:t> vers. Markendorf</a:t>
            </a: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BF6523BF-BA4D-49BB-81EE-10994F4AF8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0218" y="1690688"/>
            <a:ext cx="6572347" cy="5167312"/>
          </a:xfr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7BC33BF7-D110-4885-A278-E11DB25A0D9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2129" y="1690687"/>
            <a:ext cx="7107382" cy="5167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3146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603FA0-981F-43C7-9EDD-91255E1E12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>
                <a:solidFill>
                  <a:srgbClr val="0070C0"/>
                </a:solidFill>
              </a:rPr>
              <a:t>Entwicklung </a:t>
            </a:r>
            <a:r>
              <a:rPr lang="de-DE" b="1" dirty="0" err="1">
                <a:solidFill>
                  <a:srgbClr val="0070C0"/>
                </a:solidFill>
              </a:rPr>
              <a:t>Baumobst</a:t>
            </a:r>
            <a:r>
              <a:rPr lang="de-DE" b="1" dirty="0">
                <a:solidFill>
                  <a:srgbClr val="0070C0"/>
                </a:solidFill>
              </a:rPr>
              <a:t> 1989 - 2017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52D305E-CE58-4668-9FB7-D9FB9C8090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b="1" dirty="0">
                <a:solidFill>
                  <a:srgbClr val="0070C0"/>
                </a:solidFill>
              </a:rPr>
              <a:t>Obstart		1989		2017</a:t>
            </a:r>
            <a:r>
              <a:rPr lang="de-DE" b="1">
                <a:solidFill>
                  <a:srgbClr val="0070C0"/>
                </a:solidFill>
              </a:rPr>
              <a:t>	 </a:t>
            </a:r>
            <a:r>
              <a:rPr lang="de-DE" sz="1600" b="1">
                <a:solidFill>
                  <a:srgbClr val="0070C0"/>
                </a:solidFill>
              </a:rPr>
              <a:t>2021</a:t>
            </a:r>
            <a:r>
              <a:rPr lang="de-DE" b="1" dirty="0">
                <a:solidFill>
                  <a:srgbClr val="0070C0"/>
                </a:solidFill>
              </a:rPr>
              <a:t>	Relation zu 1989</a:t>
            </a:r>
            <a:endParaRPr lang="de-DE" dirty="0"/>
          </a:p>
          <a:p>
            <a:pPr marL="0" indent="0">
              <a:buNone/>
            </a:pPr>
            <a:r>
              <a:rPr lang="de-DE" dirty="0"/>
              <a:t>Apfel			8.820	ha	873 ha </a:t>
            </a:r>
            <a:r>
              <a:rPr lang="de-DE" sz="1600" dirty="0"/>
              <a:t>880</a:t>
            </a:r>
            <a:r>
              <a:rPr lang="de-DE" dirty="0"/>
              <a:t>		  </a:t>
            </a:r>
            <a:r>
              <a:rPr lang="de-DE" dirty="0">
                <a:solidFill>
                  <a:srgbClr val="FF0000"/>
                </a:solidFill>
              </a:rPr>
              <a:t>9,9 %</a:t>
            </a:r>
          </a:p>
          <a:p>
            <a:pPr marL="0" indent="0">
              <a:buNone/>
            </a:pPr>
            <a:r>
              <a:rPr lang="de-DE" dirty="0"/>
              <a:t>Birne 			   130 ha	  49 ha  </a:t>
            </a:r>
            <a:r>
              <a:rPr lang="de-DE" sz="1600" dirty="0"/>
              <a:t>39</a:t>
            </a:r>
            <a:r>
              <a:rPr lang="de-DE" dirty="0"/>
              <a:t>		37,6 %</a:t>
            </a:r>
          </a:p>
          <a:p>
            <a:pPr marL="0" indent="0">
              <a:buNone/>
            </a:pPr>
            <a:r>
              <a:rPr lang="de-DE" dirty="0"/>
              <a:t>Sauerkirsche	1.280 ha	  83 ha  </a:t>
            </a:r>
            <a:r>
              <a:rPr lang="de-DE" sz="1600" dirty="0"/>
              <a:t>76</a:t>
            </a:r>
            <a:r>
              <a:rPr lang="de-DE" dirty="0"/>
              <a:t>		  </a:t>
            </a:r>
            <a:r>
              <a:rPr lang="de-DE" dirty="0">
                <a:solidFill>
                  <a:srgbClr val="FF0000"/>
                </a:solidFill>
              </a:rPr>
              <a:t>6,5 %</a:t>
            </a:r>
          </a:p>
          <a:p>
            <a:pPr marL="0" indent="0">
              <a:buNone/>
            </a:pPr>
            <a:r>
              <a:rPr lang="de-DE" dirty="0"/>
              <a:t>Süßkirsche		   958 ha	381 ha </a:t>
            </a:r>
            <a:r>
              <a:rPr lang="de-DE" sz="1600" dirty="0"/>
              <a:t>332</a:t>
            </a:r>
            <a:r>
              <a:rPr lang="de-DE" dirty="0"/>
              <a:t>		39,8 %</a:t>
            </a:r>
          </a:p>
          <a:p>
            <a:pPr marL="0" indent="0">
              <a:buNone/>
            </a:pPr>
            <a:r>
              <a:rPr lang="de-DE" dirty="0"/>
              <a:t>Pflaume		   368 ha	123 ha		33,4 %</a:t>
            </a:r>
          </a:p>
          <a:p>
            <a:pPr marL="0" indent="0">
              <a:buNone/>
            </a:pPr>
            <a:r>
              <a:rPr lang="de-DE" dirty="0"/>
              <a:t>Pfirsich		   121 ha	    0 ha		</a:t>
            </a:r>
            <a:r>
              <a:rPr lang="de-DE" dirty="0">
                <a:solidFill>
                  <a:srgbClr val="FF0000"/>
                </a:solidFill>
              </a:rPr>
              <a:t>      0</a:t>
            </a:r>
          </a:p>
          <a:p>
            <a:pPr marL="0" indent="0">
              <a:buNone/>
            </a:pPr>
            <a:r>
              <a:rPr lang="de-DE" b="1" dirty="0">
                <a:solidFill>
                  <a:srgbClr val="0070C0"/>
                </a:solidFill>
              </a:rPr>
              <a:t>Summe	         11.677 ha   1.509 ha		</a:t>
            </a:r>
            <a:r>
              <a:rPr lang="de-DE" b="1" dirty="0">
                <a:solidFill>
                  <a:srgbClr val="FF0000"/>
                </a:solidFill>
              </a:rPr>
              <a:t>12,9 %</a:t>
            </a:r>
            <a:r>
              <a:rPr lang="de-DE" b="1" dirty="0">
                <a:solidFill>
                  <a:srgbClr val="0070C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9244033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C05052-F1E5-44CC-A195-05955BAE21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000" b="1" dirty="0"/>
              <a:t>Blütezeit 18. und 19. Jahrhundert (bis ca. 1850)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E6C7F8A-3772-407D-805C-7FBCE4319B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Die </a:t>
            </a:r>
            <a:r>
              <a:rPr lang="de-DE" dirty="0" err="1"/>
              <a:t>Werderschen</a:t>
            </a:r>
            <a:r>
              <a:rPr lang="de-DE" dirty="0"/>
              <a:t> Obstbauern konzentrieren sich auf den von wenig Konkurrenzdruck geprägten Berliner Markt.</a:t>
            </a:r>
          </a:p>
          <a:p>
            <a:endParaRPr lang="de-DE" dirty="0"/>
          </a:p>
          <a:p>
            <a:r>
              <a:rPr lang="de-DE" dirty="0"/>
              <a:t>Berlin war über die Wasserstraßen gut erreichbar und der Einzelhandel noch schwach entwickelt</a:t>
            </a:r>
          </a:p>
          <a:p>
            <a:endParaRPr lang="de-DE" dirty="0"/>
          </a:p>
          <a:p>
            <a:r>
              <a:rPr lang="de-DE" dirty="0"/>
              <a:t>Hoher Anteil der Lebensmittelversorgung über die Tages- und Wochenmärkte der Kleinerzeuger aus der Umgebung.</a:t>
            </a:r>
          </a:p>
        </p:txBody>
      </p:sp>
    </p:spTree>
    <p:extLst>
      <p:ext uri="{BB962C8B-B14F-4D97-AF65-F5344CB8AC3E}">
        <p14:creationId xmlns:p14="http://schemas.microsoft.com/office/powerpoint/2010/main" val="11234061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CA0FF3-1602-4236-BD65-2066CC348B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000" b="1" dirty="0">
                <a:solidFill>
                  <a:srgbClr val="0070C0"/>
                </a:solidFill>
              </a:rPr>
              <a:t>Ursachen des Zusammenbruchs beim </a:t>
            </a:r>
            <a:r>
              <a:rPr lang="de-DE" sz="4000" b="1" dirty="0" err="1">
                <a:solidFill>
                  <a:srgbClr val="0070C0"/>
                </a:solidFill>
              </a:rPr>
              <a:t>Baumobst</a:t>
            </a:r>
            <a:endParaRPr lang="de-DE" sz="4000" b="1" dirty="0">
              <a:solidFill>
                <a:srgbClr val="0070C0"/>
              </a:solidFill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9114E31-D2A5-444D-84CA-5AF16065E2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4455" y="1853334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b="1" dirty="0">
                <a:solidFill>
                  <a:srgbClr val="0070C0"/>
                </a:solidFill>
              </a:rPr>
              <a:t>Das Verschwinden des </a:t>
            </a:r>
            <a:r>
              <a:rPr lang="de-DE" b="1" dirty="0" err="1">
                <a:solidFill>
                  <a:srgbClr val="0070C0"/>
                </a:solidFill>
              </a:rPr>
              <a:t>Havelländischen</a:t>
            </a:r>
            <a:r>
              <a:rPr lang="de-DE" b="1" dirty="0">
                <a:solidFill>
                  <a:srgbClr val="0070C0"/>
                </a:solidFill>
              </a:rPr>
              <a:t> Obstbaus ist ein Ergebnis von (falscher ???) Förderpolitik</a:t>
            </a:r>
          </a:p>
          <a:p>
            <a:r>
              <a:rPr lang="de-DE" sz="2400" dirty="0"/>
              <a:t>„Förderung“ der Strukturbereinigung über </a:t>
            </a:r>
            <a:r>
              <a:rPr lang="de-DE" sz="2400" dirty="0" err="1"/>
              <a:t>Rodeprämie</a:t>
            </a:r>
            <a:r>
              <a:rPr lang="de-DE" sz="2400" dirty="0"/>
              <a:t> mit </a:t>
            </a:r>
            <a:r>
              <a:rPr lang="de-DE" sz="2400" b="1" dirty="0">
                <a:solidFill>
                  <a:srgbClr val="0070C0"/>
                </a:solidFill>
              </a:rPr>
              <a:t>15 Jahren Verbot der Wiederbepflanzung</a:t>
            </a:r>
          </a:p>
          <a:p>
            <a:endParaRPr lang="de-DE" sz="2400" dirty="0"/>
          </a:p>
          <a:p>
            <a:r>
              <a:rPr lang="de-DE" sz="2400" dirty="0"/>
              <a:t>Überalterung der Bestände durch Handhabung der Förderung der Integrierten Anbaus (IP)</a:t>
            </a:r>
          </a:p>
          <a:p>
            <a:endParaRPr lang="de-DE" sz="2400" dirty="0"/>
          </a:p>
          <a:p>
            <a:r>
              <a:rPr lang="de-DE" sz="2400" dirty="0"/>
              <a:t>Insgesamt </a:t>
            </a:r>
            <a:r>
              <a:rPr lang="de-DE" sz="2400" b="1" dirty="0">
                <a:solidFill>
                  <a:srgbClr val="0070C0"/>
                </a:solidFill>
              </a:rPr>
              <a:t>ein Erfolg fürs „Alte Land“ </a:t>
            </a:r>
            <a:r>
              <a:rPr lang="de-DE" sz="2400" dirty="0"/>
              <a:t>versus ein </a:t>
            </a:r>
            <a:r>
              <a:rPr lang="de-DE" sz="2400" b="1" dirty="0">
                <a:solidFill>
                  <a:srgbClr val="0070C0"/>
                </a:solidFill>
              </a:rPr>
              <a:t>„herber Verlust“ für Brandenburg</a:t>
            </a:r>
          </a:p>
        </p:txBody>
      </p:sp>
    </p:spTree>
    <p:extLst>
      <p:ext uri="{BB962C8B-B14F-4D97-AF65-F5344CB8AC3E}">
        <p14:creationId xmlns:p14="http://schemas.microsoft.com/office/powerpoint/2010/main" val="1174926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0B07E8B-9FB4-41DC-9008-47D94AC8EF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>
                <a:solidFill>
                  <a:srgbClr val="0070C0"/>
                </a:solidFill>
              </a:rPr>
              <a:t>Beerenobst 1989 bis 2017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F9FFF79-6FA5-4214-AD15-F9AA9B6CAB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b="1" dirty="0">
                <a:solidFill>
                  <a:srgbClr val="0070C0"/>
                </a:solidFill>
              </a:rPr>
              <a:t>Obstart			ha 1989	ha 2017	Relation zu 1989</a:t>
            </a:r>
          </a:p>
          <a:p>
            <a:pPr marL="0" indent="0">
              <a:buNone/>
            </a:pPr>
            <a:r>
              <a:rPr lang="de-DE" dirty="0"/>
              <a:t>Erdbeeren			520 ha	464 ha	89,2 %</a:t>
            </a:r>
          </a:p>
          <a:p>
            <a:pPr marL="0" indent="0">
              <a:buNone/>
            </a:pPr>
            <a:r>
              <a:rPr lang="de-DE" dirty="0"/>
              <a:t>Strauchbeeren		491 ha	  64 ha	13,1 %</a:t>
            </a:r>
          </a:p>
          <a:p>
            <a:pPr marL="0" indent="0">
              <a:buNone/>
            </a:pPr>
            <a:r>
              <a:rPr lang="de-DE" dirty="0"/>
              <a:t>Heidelbeere			     0 ha	239 ha	</a:t>
            </a:r>
          </a:p>
          <a:p>
            <a:pPr marL="0" indent="0">
              <a:buNone/>
            </a:pPr>
            <a:r>
              <a:rPr lang="de-DE" dirty="0"/>
              <a:t>Holunder			     0 ha	  22 ha</a:t>
            </a:r>
          </a:p>
          <a:p>
            <a:pPr marL="0" indent="0">
              <a:buNone/>
            </a:pPr>
            <a:r>
              <a:rPr lang="de-DE" dirty="0"/>
              <a:t>Sanddorn			   24 ha	351 ha	</a:t>
            </a:r>
          </a:p>
          <a:p>
            <a:pPr marL="0" indent="0">
              <a:buNone/>
            </a:pPr>
            <a:r>
              <a:rPr lang="de-DE" dirty="0"/>
              <a:t>Aronia			     8 ha	156 ha			</a:t>
            </a:r>
          </a:p>
          <a:p>
            <a:pPr marL="0" indent="0">
              <a:buNone/>
            </a:pPr>
            <a:r>
              <a:rPr lang="de-DE" b="1" dirty="0">
                <a:solidFill>
                  <a:srgbClr val="00B050"/>
                </a:solidFill>
              </a:rPr>
              <a:t>Summe		         1.043 ha      1.296 ha	124 %</a:t>
            </a:r>
          </a:p>
        </p:txBody>
      </p:sp>
    </p:spTree>
    <p:extLst>
      <p:ext uri="{BB962C8B-B14F-4D97-AF65-F5344CB8AC3E}">
        <p14:creationId xmlns:p14="http://schemas.microsoft.com/office/powerpoint/2010/main" val="35165860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FE1B90-01B9-41B8-9305-28BDCDC30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>
                <a:solidFill>
                  <a:srgbClr val="0070C0"/>
                </a:solidFill>
              </a:rPr>
              <a:t>Produktivität Leitobstarten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B6FD13C-BD1F-4ECB-A8AD-208004C4DD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9036" y="1399309"/>
            <a:ext cx="10515600" cy="476379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de-DE" b="1" dirty="0">
                <a:solidFill>
                  <a:srgbClr val="0070C0"/>
                </a:solidFill>
              </a:rPr>
              <a:t>Obstart		t 1989		t 2017-20	t/ha 1989	t/ha 2017-21</a:t>
            </a:r>
          </a:p>
          <a:p>
            <a:pPr marL="0" indent="0">
              <a:buNone/>
            </a:pPr>
            <a:r>
              <a:rPr lang="de-DE" b="1" dirty="0">
                <a:solidFill>
                  <a:srgbClr val="00B050"/>
                </a:solidFill>
              </a:rPr>
              <a:t>						      </a:t>
            </a:r>
            <a:r>
              <a:rPr lang="de-DE" sz="2200" b="1" dirty="0"/>
              <a:t>1 von 10 J. = Frost</a:t>
            </a:r>
            <a:r>
              <a:rPr lang="de-DE" b="1" dirty="0"/>
              <a:t>	</a:t>
            </a:r>
            <a:r>
              <a:rPr lang="de-DE" sz="2200" b="1" dirty="0"/>
              <a:t>3 von 5 J. = Frost</a:t>
            </a:r>
          </a:p>
          <a:p>
            <a:pPr marL="0" indent="0">
              <a:buNone/>
            </a:pPr>
            <a:r>
              <a:rPr lang="de-DE" b="1" dirty="0">
                <a:solidFill>
                  <a:srgbClr val="00B050"/>
                </a:solidFill>
              </a:rPr>
              <a:t>Apfel insg.</a:t>
            </a:r>
            <a:r>
              <a:rPr lang="de-DE" dirty="0"/>
              <a:t>		165.000	22.700	</a:t>
            </a:r>
            <a:r>
              <a:rPr lang="de-DE" b="1" dirty="0">
                <a:solidFill>
                  <a:srgbClr val="FF0000"/>
                </a:solidFill>
              </a:rPr>
              <a:t>18,7	</a:t>
            </a:r>
            <a:r>
              <a:rPr lang="de-DE" dirty="0"/>
              <a:t>	</a:t>
            </a:r>
            <a:r>
              <a:rPr lang="de-DE" b="1" dirty="0">
                <a:solidFill>
                  <a:srgbClr val="FF0000"/>
                </a:solidFill>
              </a:rPr>
              <a:t>25,3</a:t>
            </a:r>
            <a:r>
              <a:rPr lang="de-DE" dirty="0">
                <a:solidFill>
                  <a:srgbClr val="FF0000"/>
                </a:solidFill>
              </a:rPr>
              <a:t> </a:t>
            </a:r>
          </a:p>
          <a:p>
            <a:pPr marL="0" indent="0">
              <a:buNone/>
            </a:pPr>
            <a:r>
              <a:rPr lang="de-DE" dirty="0"/>
              <a:t>									</a:t>
            </a:r>
            <a:r>
              <a:rPr lang="de-DE" b="1" dirty="0"/>
              <a:t>32,3</a:t>
            </a:r>
            <a:r>
              <a:rPr lang="de-DE" dirty="0"/>
              <a:t> (</a:t>
            </a:r>
            <a:r>
              <a:rPr lang="de-DE" b="1" dirty="0">
                <a:solidFill>
                  <a:srgbClr val="00B050"/>
                </a:solidFill>
              </a:rPr>
              <a:t>40 </a:t>
            </a:r>
            <a:r>
              <a:rPr lang="de-DE" sz="1800" b="1" dirty="0"/>
              <a:t>Potential</a:t>
            </a:r>
            <a:r>
              <a:rPr lang="de-DE" dirty="0"/>
              <a:t>)</a:t>
            </a:r>
          </a:p>
          <a:p>
            <a:pPr marL="0" indent="0">
              <a:buNone/>
            </a:pPr>
            <a:r>
              <a:rPr lang="de-DE" b="1" dirty="0">
                <a:solidFill>
                  <a:srgbClr val="00B050"/>
                </a:solidFill>
              </a:rPr>
              <a:t>-----------------------------------------------------------------------------------------------------</a:t>
            </a:r>
          </a:p>
          <a:p>
            <a:pPr marL="0" indent="0">
              <a:buNone/>
            </a:pPr>
            <a:r>
              <a:rPr lang="de-DE" b="1" dirty="0">
                <a:solidFill>
                  <a:srgbClr val="00B050"/>
                </a:solidFill>
              </a:rPr>
              <a:t>Apfel</a:t>
            </a:r>
            <a:r>
              <a:rPr lang="de-DE" dirty="0"/>
              <a:t> Bio </a:t>
            </a:r>
            <a:r>
              <a:rPr lang="de-DE" dirty="0">
                <a:solidFill>
                  <a:srgbClr val="00B050"/>
                </a:solidFill>
              </a:rPr>
              <a:t>(</a:t>
            </a:r>
            <a:r>
              <a:rPr lang="de-DE" sz="2200" b="1" dirty="0">
                <a:solidFill>
                  <a:srgbClr val="00B050"/>
                </a:solidFill>
              </a:rPr>
              <a:t>30 % d. Fläche !!)	          (9 % der Menge)</a:t>
            </a:r>
          </a:p>
          <a:p>
            <a:pPr marL="0" indent="0">
              <a:buNone/>
            </a:pPr>
            <a:r>
              <a:rPr lang="de-DE" dirty="0"/>
              <a:t>Öko extensiv	</a:t>
            </a:r>
            <a:r>
              <a:rPr lang="de-DE" sz="1700" dirty="0"/>
              <a:t>192 ha</a:t>
            </a:r>
            <a:r>
              <a:rPr lang="de-DE" dirty="0"/>
              <a:t>	0		  1.250 	0		  6,5</a:t>
            </a:r>
          </a:p>
          <a:p>
            <a:pPr marL="0" indent="0">
              <a:buNone/>
            </a:pPr>
            <a:r>
              <a:rPr lang="de-DE" dirty="0"/>
              <a:t>Öko intensiv	</a:t>
            </a:r>
            <a:r>
              <a:rPr lang="de-DE" sz="1900" dirty="0"/>
              <a:t>45 ha</a:t>
            </a:r>
            <a:r>
              <a:rPr lang="de-DE" dirty="0"/>
              <a:t>	0		     675    	0		</a:t>
            </a:r>
            <a:r>
              <a:rPr lang="de-DE" b="1" dirty="0"/>
              <a:t>15,0</a:t>
            </a:r>
            <a:r>
              <a:rPr lang="de-DE" dirty="0"/>
              <a:t> (</a:t>
            </a:r>
            <a:r>
              <a:rPr lang="de-DE" b="1" dirty="0">
                <a:solidFill>
                  <a:srgbClr val="00B050"/>
                </a:solidFill>
              </a:rPr>
              <a:t>25</a:t>
            </a:r>
            <a:r>
              <a:rPr lang="de-DE" b="1" dirty="0"/>
              <a:t> </a:t>
            </a:r>
            <a:r>
              <a:rPr lang="de-DE" sz="1900" b="1" dirty="0"/>
              <a:t>Potential)</a:t>
            </a:r>
            <a:endParaRPr lang="de-DE" dirty="0"/>
          </a:p>
          <a:p>
            <a:pPr marL="0" indent="0">
              <a:buNone/>
            </a:pPr>
            <a:r>
              <a:rPr lang="de-DE" b="1" dirty="0">
                <a:solidFill>
                  <a:srgbClr val="00B050"/>
                </a:solidFill>
              </a:rPr>
              <a:t>-----------------------------------------------------------------------------------------------------</a:t>
            </a:r>
          </a:p>
          <a:p>
            <a:pPr marL="0" indent="0">
              <a:buNone/>
            </a:pPr>
            <a:r>
              <a:rPr lang="de-DE" b="1" dirty="0">
                <a:solidFill>
                  <a:srgbClr val="00B050"/>
                </a:solidFill>
              </a:rPr>
              <a:t>Beerenobst</a:t>
            </a:r>
            <a:r>
              <a:rPr lang="de-DE" dirty="0"/>
              <a:t>		 6.360	  	  8.430		61,0 t/ha	65,0 t/ha</a:t>
            </a:r>
          </a:p>
          <a:p>
            <a:pPr marL="0" indent="0">
              <a:buNone/>
            </a:pPr>
            <a:r>
              <a:rPr lang="de-DE" dirty="0"/>
              <a:t>									</a:t>
            </a:r>
            <a:r>
              <a:rPr lang="de-DE" sz="2400" b="1" dirty="0">
                <a:solidFill>
                  <a:srgbClr val="00B050"/>
                </a:solidFill>
              </a:rPr>
              <a:t>39 % Öko</a:t>
            </a:r>
            <a:r>
              <a:rPr lang="de-DE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4750609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821964-64A6-44A6-A02D-DF3DDDF8CC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>
                <a:solidFill>
                  <a:srgbClr val="00B050"/>
                </a:solidFill>
              </a:rPr>
              <a:t>Zusammenfassung Stand 2021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7C70B32-A53A-4C03-A428-E372A47656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Die im Land Brandenburg erzeugte Obstmenge ist wieder auf dem Stand von 1955 angekommen</a:t>
            </a:r>
          </a:p>
          <a:p>
            <a:r>
              <a:rPr lang="de-DE" dirty="0"/>
              <a:t>Allerdings wird dafür nur noch ein Drittel des damaligen Flächenumfanges benötigt </a:t>
            </a:r>
            <a:r>
              <a:rPr lang="de-DE" b="1" dirty="0">
                <a:solidFill>
                  <a:srgbClr val="00B050"/>
                </a:solidFill>
              </a:rPr>
              <a:t>(Intensivierung)</a:t>
            </a:r>
          </a:p>
          <a:p>
            <a:r>
              <a:rPr lang="de-DE" dirty="0"/>
              <a:t>Zwischen 18 und 20 % der Mengen werden direkt vermarktet</a:t>
            </a:r>
          </a:p>
          <a:p>
            <a:r>
              <a:rPr lang="de-DE" dirty="0"/>
              <a:t>Der Flächenanteil Bio-Anbau liegt bei 30 % </a:t>
            </a:r>
            <a:r>
              <a:rPr lang="de-DE" b="1" dirty="0">
                <a:solidFill>
                  <a:srgbClr val="00B050"/>
                </a:solidFill>
              </a:rPr>
              <a:t>(überwiegend extensiv)</a:t>
            </a:r>
          </a:p>
          <a:p>
            <a:r>
              <a:rPr lang="de-DE" dirty="0"/>
              <a:t>Nur auf der Hälfte der Bio-Fläche wird stabil Menge erzeugt, die andere Hälfte liegt bei 30 % der möglichen Erträge Bio-intensiv.</a:t>
            </a:r>
          </a:p>
          <a:p>
            <a:r>
              <a:rPr lang="de-DE" dirty="0"/>
              <a:t>Streuobst ist in der Rechnung nicht berücksichtigt</a:t>
            </a:r>
          </a:p>
        </p:txBody>
      </p:sp>
    </p:spTree>
    <p:extLst>
      <p:ext uri="{BB962C8B-B14F-4D97-AF65-F5344CB8AC3E}">
        <p14:creationId xmlns:p14="http://schemas.microsoft.com/office/powerpoint/2010/main" val="5953922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9FE5F3-824B-4886-AD41-5604FA44E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>
                <a:solidFill>
                  <a:schemeClr val="accent1"/>
                </a:solidFill>
              </a:rPr>
              <a:t>Sozio-ökonomische Realität/Struktur -Ausblick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379D392-E3FF-4414-9957-1615C2299D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DE" dirty="0">
                <a:solidFill>
                  <a:srgbClr val="0070C0"/>
                </a:solidFill>
              </a:rPr>
              <a:t>Insgesamt rund 80 Betriebe im oder mit Obstbau aktiv</a:t>
            </a:r>
          </a:p>
          <a:p>
            <a:pPr marL="457200" indent="-457200">
              <a:buAutoNum type="arabicPeriod"/>
            </a:pPr>
            <a:r>
              <a:rPr lang="de-DE" sz="2000" b="1" dirty="0"/>
              <a:t>32 Familienbetriebe Obstbau mit überwiegender Direktvermarktung IP Ware (ca. 500 ha)      </a:t>
            </a:r>
            <a:r>
              <a:rPr lang="de-DE" sz="2000" b="1" dirty="0">
                <a:solidFill>
                  <a:srgbClr val="FF0000"/>
                </a:solidFill>
              </a:rPr>
              <a:t>22 -</a:t>
            </a:r>
            <a:r>
              <a:rPr lang="de-DE" sz="2000" b="1" dirty="0"/>
              <a:t> </a:t>
            </a:r>
            <a:r>
              <a:rPr lang="de-DE" sz="2000" b="1" dirty="0">
                <a:solidFill>
                  <a:srgbClr val="FF0000"/>
                </a:solidFill>
              </a:rPr>
              <a:t>25 bleiben nach 2030</a:t>
            </a:r>
            <a:endParaRPr lang="de-DE" sz="2000" b="1" dirty="0"/>
          </a:p>
          <a:p>
            <a:pPr marL="457200" indent="-457200">
              <a:buAutoNum type="arabicPeriod" startAt="2"/>
            </a:pPr>
            <a:r>
              <a:rPr lang="de-DE" sz="2000" b="1" dirty="0"/>
              <a:t>12 Obstbaubetriebe mit vorwiegend indirekter Vermarktung (ca. 790 ha Obst) </a:t>
            </a:r>
            <a:r>
              <a:rPr lang="de-DE" sz="2000" b="1" dirty="0">
                <a:solidFill>
                  <a:srgbClr val="FF0000"/>
                </a:solidFill>
              </a:rPr>
              <a:t>8 bleiben</a:t>
            </a:r>
          </a:p>
          <a:p>
            <a:pPr marL="457200" indent="-457200">
              <a:buAutoNum type="arabicPeriod" startAt="2"/>
            </a:pPr>
            <a:endParaRPr lang="de-DE" sz="2000" b="1" dirty="0"/>
          </a:p>
          <a:p>
            <a:pPr marL="457200" indent="-457200">
              <a:buAutoNum type="arabicPeriod" startAt="2"/>
            </a:pPr>
            <a:r>
              <a:rPr lang="de-DE" sz="2000" b="1" dirty="0"/>
              <a:t>10 große IP Gemüsebaubetriebe mit anteiligem Obstbau und 40 – 50 % Direktvermarktung     (ca. 650 ha Obst, überwiegend Beerenobst) </a:t>
            </a:r>
            <a:r>
              <a:rPr lang="de-DE" sz="2000" b="1" dirty="0">
                <a:solidFill>
                  <a:srgbClr val="0070C0"/>
                </a:solidFill>
              </a:rPr>
              <a:t>10 bleiben nach 2030</a:t>
            </a:r>
          </a:p>
          <a:p>
            <a:pPr marL="457200" indent="-457200">
              <a:buAutoNum type="arabicPeriod" startAt="2"/>
            </a:pPr>
            <a:endParaRPr lang="de-DE" sz="2000" b="1" dirty="0"/>
          </a:p>
          <a:p>
            <a:pPr marL="457200" indent="-457200">
              <a:buAutoNum type="arabicPeriod" startAt="2"/>
            </a:pPr>
            <a:r>
              <a:rPr lang="de-DE" sz="2000" b="1" dirty="0"/>
              <a:t>4 intensive Bio-Obstbaubetriebe (ca. 460 ha) </a:t>
            </a:r>
            <a:r>
              <a:rPr lang="de-DE" sz="2000" b="1" dirty="0">
                <a:solidFill>
                  <a:srgbClr val="00B050"/>
                </a:solidFill>
              </a:rPr>
              <a:t>6 nach 2030</a:t>
            </a:r>
          </a:p>
          <a:p>
            <a:pPr marL="457200" indent="-457200">
              <a:buAutoNum type="arabicPeriod" startAt="2"/>
            </a:pPr>
            <a:endParaRPr lang="de-DE" sz="2000" b="1" dirty="0"/>
          </a:p>
          <a:p>
            <a:pPr marL="457200" indent="-457200">
              <a:buAutoNum type="arabicPeriod" startAt="2"/>
            </a:pPr>
            <a:r>
              <a:rPr lang="de-DE" sz="2000" b="1" dirty="0"/>
              <a:t>ca. 22 Bio-Betriebe (alternative Projekte) Gemüsebau, Tierhaltung, Ackerbau mit mehr oder weniger extensivem Obstbauanteil  (ca. 360 ha Obst) und Direktabsatz /</a:t>
            </a:r>
            <a:r>
              <a:rPr lang="de-DE" sz="2000" b="1" dirty="0">
                <a:solidFill>
                  <a:srgbClr val="00B050"/>
                </a:solidFill>
              </a:rPr>
              <a:t>32 nach 2030</a:t>
            </a:r>
          </a:p>
          <a:p>
            <a:endParaRPr lang="de-DE" sz="2000" b="1" dirty="0"/>
          </a:p>
          <a:p>
            <a:endParaRPr lang="de-DE" sz="2000" b="1" dirty="0"/>
          </a:p>
        </p:txBody>
      </p:sp>
    </p:spTree>
    <p:extLst>
      <p:ext uri="{BB962C8B-B14F-4D97-AF65-F5344CB8AC3E}">
        <p14:creationId xmlns:p14="http://schemas.microsoft.com/office/powerpoint/2010/main" val="33492009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593073-EB13-4B3A-A4C6-2F12ACEAF7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>
                <a:solidFill>
                  <a:srgbClr val="002060"/>
                </a:solidFill>
              </a:rPr>
              <a:t>Politischer = wirtschaftlicher Druck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663F707-EB73-4004-A4E1-6B2F054D8E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2400" dirty="0"/>
              <a:t>Mindestlohn = </a:t>
            </a:r>
            <a:r>
              <a:rPr lang="de-DE" sz="2400" b="1" dirty="0">
                <a:solidFill>
                  <a:srgbClr val="FF0000"/>
                </a:solidFill>
              </a:rPr>
              <a:t>Lohnsteigerung um 25 % in 6 Monaten !!!</a:t>
            </a:r>
          </a:p>
          <a:p>
            <a:r>
              <a:rPr lang="de-DE" sz="2400" dirty="0"/>
              <a:t>Glyphosatverbot im Alleingang Dt.: </a:t>
            </a:r>
            <a:r>
              <a:rPr lang="de-DE" sz="2400" b="1" dirty="0">
                <a:solidFill>
                  <a:srgbClr val="00B050"/>
                </a:solidFill>
              </a:rPr>
              <a:t>Investition in Technik 5.000 €/ha</a:t>
            </a:r>
          </a:p>
          <a:p>
            <a:r>
              <a:rPr lang="de-DE" sz="2400" dirty="0"/>
              <a:t>Restriktionen im Pflanzenschutz = </a:t>
            </a:r>
            <a:r>
              <a:rPr lang="de-DE" sz="2400" b="1" dirty="0">
                <a:solidFill>
                  <a:srgbClr val="FF0000"/>
                </a:solidFill>
              </a:rPr>
              <a:t>invasive Schädlinge nicht mehr bekämpfbar</a:t>
            </a:r>
          </a:p>
          <a:p>
            <a:r>
              <a:rPr lang="de-DE" sz="2400" dirty="0"/>
              <a:t>Kostensteigerung Betriebsmittel </a:t>
            </a:r>
            <a:r>
              <a:rPr lang="de-DE" sz="2400" b="1" dirty="0">
                <a:solidFill>
                  <a:srgbClr val="FF0000"/>
                </a:solidFill>
              </a:rPr>
              <a:t>um 30 – 200 %</a:t>
            </a:r>
          </a:p>
          <a:p>
            <a:r>
              <a:rPr lang="de-DE" sz="2400" dirty="0"/>
              <a:t>Forderungen nach Biodiversitätsmaßnahmen </a:t>
            </a:r>
            <a:r>
              <a:rPr lang="de-DE" sz="2400" b="1" dirty="0">
                <a:solidFill>
                  <a:srgbClr val="00B050"/>
                </a:solidFill>
              </a:rPr>
              <a:t>ohne echte Gegenfinanzierung</a:t>
            </a:r>
          </a:p>
          <a:p>
            <a:pPr marL="0" indent="0">
              <a:buNone/>
            </a:pPr>
            <a:r>
              <a:rPr lang="de-DE" sz="2400" dirty="0"/>
              <a:t>                                                              versus</a:t>
            </a:r>
          </a:p>
          <a:p>
            <a:pPr marL="0" indent="0">
              <a:buNone/>
            </a:pPr>
            <a:r>
              <a:rPr lang="de-DE" dirty="0"/>
              <a:t>		  </a:t>
            </a:r>
            <a:r>
              <a:rPr lang="de-DE" b="1" dirty="0">
                <a:solidFill>
                  <a:srgbClr val="0070C0"/>
                </a:solidFill>
              </a:rPr>
              <a:t>Preisbildung über offene Märkte</a:t>
            </a:r>
          </a:p>
          <a:p>
            <a:pPr marL="0" indent="0">
              <a:buNone/>
            </a:pPr>
            <a:r>
              <a:rPr lang="de-DE" sz="2400" b="1" dirty="0"/>
              <a:t>Diese Entwicklungen betreffen vorrangig die Vollerwerbsbetriebe mit vorwiegend indirekter Vermarktung (LEH Belieferung) – also die tragenden Säulen der Wertschöpfung im ländlichen Raum.</a:t>
            </a:r>
          </a:p>
        </p:txBody>
      </p:sp>
    </p:spTree>
    <p:extLst>
      <p:ext uri="{BB962C8B-B14F-4D97-AF65-F5344CB8AC3E}">
        <p14:creationId xmlns:p14="http://schemas.microsoft.com/office/powerpoint/2010/main" val="39306206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71F8A58-CBF8-4049-B07E-9D2C86F4F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>
                <a:solidFill>
                  <a:schemeClr val="accent1"/>
                </a:solidFill>
              </a:rPr>
              <a:t>Brandenburg im Bundesvergleich Risikoschutz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83D148F-85F9-4C16-BEBF-BB53077A5E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Der Norden hat </a:t>
            </a:r>
            <a:r>
              <a:rPr lang="de-DE" b="1" dirty="0">
                <a:solidFill>
                  <a:srgbClr val="00B050"/>
                </a:solidFill>
              </a:rPr>
              <a:t>80 % Frostschutzberegnung </a:t>
            </a:r>
            <a:r>
              <a:rPr lang="de-DE" dirty="0"/>
              <a:t>– </a:t>
            </a:r>
            <a:r>
              <a:rPr lang="de-DE" b="1" dirty="0">
                <a:solidFill>
                  <a:srgbClr val="FF0000"/>
                </a:solidFill>
              </a:rPr>
              <a:t>aber kaum Hagelschutz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Der Süden hat </a:t>
            </a:r>
            <a:r>
              <a:rPr lang="de-DE" b="1" dirty="0">
                <a:solidFill>
                  <a:srgbClr val="00B050"/>
                </a:solidFill>
              </a:rPr>
              <a:t>70 % Hagelschutz </a:t>
            </a:r>
            <a:r>
              <a:rPr lang="de-DE" dirty="0"/>
              <a:t>– </a:t>
            </a:r>
            <a:r>
              <a:rPr lang="de-DE" b="1" dirty="0">
                <a:solidFill>
                  <a:srgbClr val="FF0000"/>
                </a:solidFill>
              </a:rPr>
              <a:t>aber kaum Frostschutzberegnung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Brandenburg hat </a:t>
            </a:r>
            <a:r>
              <a:rPr lang="de-DE" b="1" dirty="0">
                <a:solidFill>
                  <a:srgbClr val="FF0000"/>
                </a:solidFill>
              </a:rPr>
              <a:t>keine Frostschutzberegnung </a:t>
            </a:r>
            <a:r>
              <a:rPr lang="de-DE" dirty="0"/>
              <a:t>und </a:t>
            </a:r>
            <a:r>
              <a:rPr lang="de-DE" b="1" dirty="0">
                <a:solidFill>
                  <a:srgbClr val="FF0000"/>
                </a:solidFill>
              </a:rPr>
              <a:t>keinen Hagelschutz</a:t>
            </a:r>
          </a:p>
          <a:p>
            <a:pPr marL="0" indent="0">
              <a:buNone/>
            </a:pPr>
            <a:endParaRPr lang="de-DE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de-DE" b="1" dirty="0"/>
              <a:t>Südtirol</a:t>
            </a:r>
            <a:r>
              <a:rPr lang="de-DE" dirty="0"/>
              <a:t> als stärkster Konkurrent hat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>
                <a:solidFill>
                  <a:srgbClr val="00B050"/>
                </a:solidFill>
              </a:rPr>
              <a:t>Hagelschutz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dirty="0"/>
              <a:t>(gefördert), hat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>
                <a:solidFill>
                  <a:srgbClr val="00B050"/>
                </a:solidFill>
              </a:rPr>
              <a:t>Frostschutzberegnung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dirty="0"/>
              <a:t>(gefördert) und </a:t>
            </a:r>
            <a:r>
              <a:rPr lang="de-DE" b="1" dirty="0">
                <a:solidFill>
                  <a:srgbClr val="00B050"/>
                </a:solidFill>
              </a:rPr>
              <a:t>Allgefahrenversicherung </a:t>
            </a:r>
            <a:r>
              <a:rPr lang="de-DE" dirty="0"/>
              <a:t>(Prämien zu 80 % bezuschusst)</a:t>
            </a:r>
          </a:p>
        </p:txBody>
      </p:sp>
    </p:spTree>
    <p:extLst>
      <p:ext uri="{BB962C8B-B14F-4D97-AF65-F5344CB8AC3E}">
        <p14:creationId xmlns:p14="http://schemas.microsoft.com/office/powerpoint/2010/main" val="12545017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AC5A37-B23A-4EEB-BCD5-EB330CE5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>
                <a:solidFill>
                  <a:srgbClr val="0070C0"/>
                </a:solidFill>
              </a:rPr>
              <a:t>Staatliche Förderung Allgefahrenversicherung</a:t>
            </a:r>
            <a:br>
              <a:rPr lang="de-DE" b="1" dirty="0">
                <a:solidFill>
                  <a:srgbClr val="0070C0"/>
                </a:solidFill>
              </a:rPr>
            </a:br>
            <a:r>
              <a:rPr lang="de-DE" sz="3600" b="1" dirty="0">
                <a:solidFill>
                  <a:srgbClr val="0070C0"/>
                </a:solidFill>
              </a:rPr>
              <a:t>(prozentuale Bezuschussung der Versicherungsprämien)</a:t>
            </a: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E9F83BE6-48BD-455D-8C04-D9271A4A87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164" y="1690688"/>
            <a:ext cx="7578436" cy="5278147"/>
          </a:xfrm>
        </p:spPr>
      </p:pic>
    </p:spTree>
    <p:extLst>
      <p:ext uri="{BB962C8B-B14F-4D97-AF65-F5344CB8AC3E}">
        <p14:creationId xmlns:p14="http://schemas.microsoft.com/office/powerpoint/2010/main" val="18745396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172D9B5-1674-4F2E-88E6-4AE6335E9F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b="1" dirty="0">
                <a:solidFill>
                  <a:srgbClr val="0070C0"/>
                </a:solidFill>
              </a:rPr>
              <a:t>Zukunftsvision:- „Gräben zuschütten – Chancen nutzen“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E33FD3F-96B1-4EDF-AC82-8CE0B773F2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/>
              <a:t>Für alle Akteure im Obstbau (und Gemüsebau), egal welcher Couleur und Ausrichtung sind folgende Maßnahmen überlebenswichtig:</a:t>
            </a:r>
          </a:p>
          <a:p>
            <a:pPr marL="0" indent="0">
              <a:buNone/>
            </a:pPr>
            <a:r>
              <a:rPr lang="de-DE" dirty="0"/>
              <a:t>   </a:t>
            </a:r>
            <a:r>
              <a:rPr lang="de-DE" b="1" dirty="0">
                <a:solidFill>
                  <a:srgbClr val="0070C0"/>
                </a:solidFill>
              </a:rPr>
              <a:t>Hilfe zur Selbsthilfe:</a:t>
            </a:r>
          </a:p>
          <a:p>
            <a:pPr marL="514350" indent="-514350">
              <a:buAutoNum type="arabicPeriod"/>
            </a:pPr>
            <a:r>
              <a:rPr lang="de-DE" dirty="0"/>
              <a:t>Wasserspeicherung für Frostschutz und Trockenperioden</a:t>
            </a:r>
          </a:p>
          <a:p>
            <a:pPr marL="514350" indent="-514350">
              <a:buAutoNum type="arabicPeriod"/>
            </a:pPr>
            <a:r>
              <a:rPr lang="de-DE" dirty="0"/>
              <a:t>Hagelschutz: entweder über Versicherung oder über Netz</a:t>
            </a:r>
          </a:p>
          <a:p>
            <a:pPr marL="514350" indent="-514350">
              <a:buAutoNum type="arabicPeriod"/>
            </a:pPr>
            <a:r>
              <a:rPr lang="de-DE" dirty="0"/>
              <a:t>Allgefahrenversicherung fördern (Frost, Sturm, Hagel)</a:t>
            </a:r>
          </a:p>
          <a:p>
            <a:pPr marL="0" indent="0">
              <a:buNone/>
            </a:pPr>
            <a:r>
              <a:rPr lang="de-DE" b="1" dirty="0">
                <a:solidFill>
                  <a:srgbClr val="0070C0"/>
                </a:solidFill>
              </a:rPr>
              <a:t>   Voraussetzung für den Erfolg von Fördermaßnahmen:</a:t>
            </a:r>
          </a:p>
          <a:p>
            <a:pPr marL="0" indent="0">
              <a:buNone/>
            </a:pPr>
            <a:r>
              <a:rPr lang="de-DE" b="1" dirty="0">
                <a:solidFill>
                  <a:srgbClr val="C00000"/>
                </a:solidFill>
              </a:rPr>
              <a:t>  Die Anerkenntnis der Notwendigkeit von Produktivität und                         Wirtschaftlichkeit, egal ob Bio oder moderne Landwirtschaft !</a:t>
            </a:r>
          </a:p>
        </p:txBody>
      </p:sp>
    </p:spTree>
    <p:extLst>
      <p:ext uri="{BB962C8B-B14F-4D97-AF65-F5344CB8AC3E}">
        <p14:creationId xmlns:p14="http://schemas.microsoft.com/office/powerpoint/2010/main" val="42717337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A85FDB-F6F0-4774-8D5F-1D4C881605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>
                <a:solidFill>
                  <a:srgbClr val="0070C0"/>
                </a:solidFill>
              </a:rPr>
              <a:t>Intensivanbau                  </a:t>
            </a:r>
            <a:r>
              <a:rPr lang="de-DE" b="1" dirty="0" err="1">
                <a:solidFill>
                  <a:srgbClr val="0070C0"/>
                </a:solidFill>
              </a:rPr>
              <a:t>Intensivanbau</a:t>
            </a:r>
            <a:r>
              <a:rPr lang="de-DE" sz="3600" dirty="0">
                <a:solidFill>
                  <a:srgbClr val="0070C0"/>
                </a:solidFill>
              </a:rPr>
              <a:t/>
            </a:r>
            <a:br>
              <a:rPr lang="de-DE" sz="3600" dirty="0">
                <a:solidFill>
                  <a:srgbClr val="0070C0"/>
                </a:solidFill>
              </a:rPr>
            </a:br>
            <a:r>
              <a:rPr lang="de-DE" sz="3600" b="1" dirty="0">
                <a:solidFill>
                  <a:srgbClr val="0070C0"/>
                </a:solidFill>
              </a:rPr>
              <a:t>IP 2018 50 t/ha   </a:t>
            </a:r>
            <a:r>
              <a:rPr lang="de-DE" sz="3600" b="1" dirty="0"/>
              <a:t>Gala</a:t>
            </a:r>
            <a:r>
              <a:rPr lang="de-DE" sz="3600" b="1" dirty="0">
                <a:solidFill>
                  <a:srgbClr val="0070C0"/>
                </a:solidFill>
              </a:rPr>
              <a:t>              Bio 2018 25 t/ha   </a:t>
            </a:r>
            <a:r>
              <a:rPr lang="de-DE" sz="3600" b="1" dirty="0"/>
              <a:t>Topas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612AE816-FE78-451A-9C00-C6941D4A774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690688"/>
            <a:ext cx="6096000" cy="4486276"/>
          </a:xfrm>
          <a:prstGeom prst="rect">
            <a:avLst/>
          </a:prstGeom>
        </p:spPr>
      </p:pic>
      <p:pic>
        <p:nvPicPr>
          <p:cNvPr id="17" name="Inhaltsplatzhalter 16">
            <a:extLst>
              <a:ext uri="{FF2B5EF4-FFF2-40B4-BE49-F238E27FC236}">
                <a16:creationId xmlns:a16="http://schemas.microsoft.com/office/drawing/2014/main" id="{2F35D5EF-DB3E-4DBD-B7BD-D5C4C77030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90688"/>
            <a:ext cx="6096000" cy="4486276"/>
          </a:xfr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234FD596-67D1-4BE8-ACE3-335BE90CC17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90688"/>
            <a:ext cx="6096000" cy="4486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9720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AB5F2F-2589-44F1-8F7E-2AEC6B6C03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>
                <a:solidFill>
                  <a:srgbClr val="0070C0"/>
                </a:solidFill>
              </a:rPr>
              <a:t>Konkurrenz und Reaktionen ab Ende 19. Jhd.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57EE5CF-51A9-4F34-95D6-940799F350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b="1" dirty="0"/>
              <a:t>Eisenbahn</a:t>
            </a:r>
          </a:p>
          <a:p>
            <a:r>
              <a:rPr lang="de-DE" b="1" dirty="0"/>
              <a:t>Großhandel </a:t>
            </a:r>
          </a:p>
          <a:p>
            <a:r>
              <a:rPr lang="de-DE" b="1" dirty="0"/>
              <a:t>Absatz- und Einkaufsgenossenschaften als Gegenreaktion in anderen Anbaugebieten</a:t>
            </a:r>
          </a:p>
          <a:p>
            <a:pPr marL="0" indent="0">
              <a:buNone/>
            </a:pPr>
            <a:endParaRPr lang="de-DE" b="1" dirty="0"/>
          </a:p>
          <a:p>
            <a:r>
              <a:rPr lang="de-DE" b="1" dirty="0"/>
              <a:t>ausgeprägter Individualismus der Werderaner Obstbauern </a:t>
            </a:r>
          </a:p>
          <a:p>
            <a:r>
              <a:rPr lang="de-DE" b="1" dirty="0"/>
              <a:t>wenig „Genossenschaftsgeist“ </a:t>
            </a:r>
          </a:p>
          <a:p>
            <a:r>
              <a:rPr lang="de-DE" b="1" dirty="0"/>
              <a:t>Gemeinsame Werbung und Weiterbildung als Ausweg  gesehen                         (</a:t>
            </a:r>
            <a:r>
              <a:rPr lang="de-DE" dirty="0">
                <a:solidFill>
                  <a:srgbClr val="0070C0"/>
                </a:solidFill>
              </a:rPr>
              <a:t>Gründung des Obstbauvereins 1878</a:t>
            </a:r>
            <a:r>
              <a:rPr lang="de-DE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62706974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0869073-216C-4068-8F16-15D06A196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>
                <a:solidFill>
                  <a:srgbClr val="0070C0"/>
                </a:solidFill>
              </a:rPr>
              <a:t>Streuobstnutzung nahe Stuttgart (5 -50 t/ha)</a:t>
            </a:r>
            <a:br>
              <a:rPr lang="de-DE" b="1" dirty="0">
                <a:solidFill>
                  <a:srgbClr val="0070C0"/>
                </a:solidFill>
              </a:rPr>
            </a:br>
            <a:r>
              <a:rPr lang="de-DE" sz="3600" dirty="0">
                <a:solidFill>
                  <a:srgbClr val="0070C0"/>
                </a:solidFill>
              </a:rPr>
              <a:t>Nebenerwerb oder Anhang an Landwirtschaftsbetrieb</a:t>
            </a:r>
          </a:p>
        </p:txBody>
      </p:sp>
      <p:pic>
        <p:nvPicPr>
          <p:cNvPr id="9" name="Inhaltsplatzhalter 8">
            <a:extLst>
              <a:ext uri="{FF2B5EF4-FFF2-40B4-BE49-F238E27FC236}">
                <a16:creationId xmlns:a16="http://schemas.microsoft.com/office/drawing/2014/main" id="{F47257E6-C6E3-48D5-9BF7-059D139E70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1690687"/>
            <a:ext cx="5971309" cy="4802187"/>
          </a:xfr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C3EBBA8C-6A66-42EF-A61C-A4ED2A79907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91" y="1690688"/>
            <a:ext cx="6096000" cy="4802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07642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243600-C1F1-4530-A61F-F2ACB2CA85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>
                <a:solidFill>
                  <a:srgbClr val="0070C0"/>
                </a:solidFill>
              </a:rPr>
              <a:t>Gemüse-</a:t>
            </a:r>
            <a:r>
              <a:rPr lang="de-DE" b="1" dirty="0" err="1">
                <a:solidFill>
                  <a:srgbClr val="0070C0"/>
                </a:solidFill>
              </a:rPr>
              <a:t>SoLawi</a:t>
            </a:r>
            <a:r>
              <a:rPr lang="de-DE" b="1" dirty="0">
                <a:solidFill>
                  <a:srgbClr val="0070C0"/>
                </a:solidFill>
              </a:rPr>
              <a:t> </a:t>
            </a:r>
            <a:r>
              <a:rPr lang="de-DE" dirty="0"/>
              <a:t/>
            </a:r>
            <a:br>
              <a:rPr lang="de-DE" dirty="0"/>
            </a:br>
            <a:r>
              <a:rPr lang="de-DE" sz="3600" b="1" dirty="0">
                <a:solidFill>
                  <a:srgbClr val="0070C0"/>
                </a:solidFill>
              </a:rPr>
              <a:t>mit Apfelanbau ohne Pflanzenschutz    5 - 6 t/ha</a:t>
            </a: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8610F350-0D75-43F0-ABC3-D1B4DFB019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1035" y="1690688"/>
            <a:ext cx="5801784" cy="4802186"/>
          </a:xfr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96717E37-3C18-4C63-8C76-418622B4D35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90688"/>
            <a:ext cx="6631035" cy="4802187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EA9A2512-5E9F-43B0-B4E9-F6379B45BD5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9382" y="0"/>
            <a:ext cx="4322618" cy="3269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54971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A999A0-6E0B-4AF3-B3C7-93C408EE2C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 err="1">
                <a:solidFill>
                  <a:srgbClr val="0070C0"/>
                </a:solidFill>
              </a:rPr>
              <a:t>SoLawi</a:t>
            </a:r>
            <a:r>
              <a:rPr lang="de-DE" b="1" dirty="0">
                <a:solidFill>
                  <a:srgbClr val="0070C0"/>
                </a:solidFill>
              </a:rPr>
              <a:t> - Neue Ideen ziehen junge Leute an.</a:t>
            </a:r>
            <a:br>
              <a:rPr lang="de-DE" b="1" dirty="0">
                <a:solidFill>
                  <a:srgbClr val="0070C0"/>
                </a:solidFill>
              </a:rPr>
            </a:br>
            <a:r>
              <a:rPr lang="de-DE" sz="2800" b="1" dirty="0"/>
              <a:t>Durchschnittsalter der Akteure 28 Jahre</a:t>
            </a:r>
          </a:p>
        </p:txBody>
      </p:sp>
      <p:pic>
        <p:nvPicPr>
          <p:cNvPr id="9" name="Inhaltsplatzhalter 8">
            <a:extLst>
              <a:ext uri="{FF2B5EF4-FFF2-40B4-BE49-F238E27FC236}">
                <a16:creationId xmlns:a16="http://schemas.microsoft.com/office/drawing/2014/main" id="{3BEA5040-D8FE-4935-AECF-EF3B6A1A54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9382" y="1946563"/>
            <a:ext cx="3020291" cy="2354839"/>
          </a:xfr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86A9842C-9C35-4F15-BEBB-FFB218BD72A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6256" y="1946563"/>
            <a:ext cx="4682836" cy="3269673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E30A694F-3F68-4B0F-8162-670411675C6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799" y="1946563"/>
            <a:ext cx="6179127" cy="4364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0392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E2557E5-8DB8-463B-927E-0E1521A378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58E76ACE-6FCE-4E92-A8BD-DD13456D2C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-235527"/>
            <a:ext cx="10515599" cy="7232072"/>
          </a:xfr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518408B7-D509-419B-8930-B438D42AD569}"/>
              </a:ext>
            </a:extLst>
          </p:cNvPr>
          <p:cNvSpPr txBox="1"/>
          <p:nvPr/>
        </p:nvSpPr>
        <p:spPr>
          <a:xfrm>
            <a:off x="838199" y="63446"/>
            <a:ext cx="106610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/>
              <a:t>Gute Verdienstmöglichkeiten und „Aufbaustimmungen ziehen junge Leute an</a:t>
            </a:r>
          </a:p>
          <a:p>
            <a:r>
              <a:rPr lang="de-DE" b="1" dirty="0"/>
              <a:t>                                   Durchschnittsalter Obstbau Frankfurt (Oder)1988 = 34 Jahre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06B779B0-FDFD-4B1D-8C82-A65A822541D3}"/>
              </a:ext>
            </a:extLst>
          </p:cNvPr>
          <p:cNvSpPr txBox="1"/>
          <p:nvPr/>
        </p:nvSpPr>
        <p:spPr>
          <a:xfrm>
            <a:off x="2867891" y="5403273"/>
            <a:ext cx="94490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solidFill>
                  <a:schemeClr val="bg1">
                    <a:lumMod val="95000"/>
                  </a:schemeClr>
                </a:solidFill>
              </a:rPr>
              <a:t>„Jugendforscherkollektiv  Höchstertragskonzeption“</a:t>
            </a:r>
          </a:p>
          <a:p>
            <a:r>
              <a:rPr lang="de-DE" sz="2400" dirty="0">
                <a:solidFill>
                  <a:schemeClr val="bg1">
                    <a:lumMod val="95000"/>
                  </a:schemeClr>
                </a:solidFill>
              </a:rPr>
              <a:t>                Durchschnittsalter 29 Jahre</a:t>
            </a:r>
          </a:p>
        </p:txBody>
      </p:sp>
    </p:spTree>
    <p:extLst>
      <p:ext uri="{BB962C8B-B14F-4D97-AF65-F5344CB8AC3E}">
        <p14:creationId xmlns:p14="http://schemas.microsoft.com/office/powerpoint/2010/main" val="7230715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1696809-C647-42D5-B387-CFD54B476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>
                <a:solidFill>
                  <a:schemeClr val="accent5">
                    <a:lumMod val="75000"/>
                  </a:schemeClr>
                </a:solidFill>
              </a:rPr>
              <a:t>Wirtschaftlichkeit ist Nachhaltigkeit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89CDCC7-BED3-4767-B248-A7A7C66637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Welche Maßnahmen helfen dem Obst- und Gemüsebau und können auf Landesebene in Angriff genommen werden:</a:t>
            </a:r>
          </a:p>
          <a:p>
            <a:pPr marL="0" indent="0">
              <a:buNone/>
            </a:pPr>
            <a:endParaRPr lang="de-DE" sz="1000" dirty="0"/>
          </a:p>
          <a:p>
            <a:r>
              <a:rPr lang="de-DE" dirty="0"/>
              <a:t>Alle Maßnahmen zum Schutz vor Risiken von Wetter und Klima </a:t>
            </a:r>
          </a:p>
          <a:p>
            <a:r>
              <a:rPr lang="de-DE" dirty="0"/>
              <a:t>Sonderförderung von Maschinen zur mechanischen </a:t>
            </a:r>
            <a:r>
              <a:rPr lang="de-DE" dirty="0" err="1"/>
              <a:t>Beikrautregulierung</a:t>
            </a:r>
            <a:r>
              <a:rPr lang="de-DE" dirty="0"/>
              <a:t> hilft Bio- und IP-Betrieben.</a:t>
            </a:r>
          </a:p>
          <a:p>
            <a:r>
              <a:rPr lang="de-DE" dirty="0"/>
              <a:t>Maßnahmen zur Förderung von Biodiversität sollten dauerhaft mit mindestens 700,- €/ha bis zu 20 % der Betriebsfläche über </a:t>
            </a:r>
            <a:r>
              <a:rPr lang="de-DE" dirty="0" err="1"/>
              <a:t>KuLaP</a:t>
            </a:r>
            <a:r>
              <a:rPr lang="de-DE" dirty="0"/>
              <a:t> gefördert werden (</a:t>
            </a:r>
            <a:r>
              <a:rPr lang="de-DE" dirty="0">
                <a:solidFill>
                  <a:srgbClr val="0070C0"/>
                </a:solidFill>
              </a:rPr>
              <a:t>entsprechend d. Stilllegungsforderungen von NABU und LPV)</a:t>
            </a:r>
          </a:p>
        </p:txBody>
      </p:sp>
    </p:spTree>
    <p:extLst>
      <p:ext uri="{BB962C8B-B14F-4D97-AF65-F5344CB8AC3E}">
        <p14:creationId xmlns:p14="http://schemas.microsoft.com/office/powerpoint/2010/main" val="137755865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A1C97B-FD58-4B51-9208-FB77373CF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>
                <a:solidFill>
                  <a:srgbClr val="00B050"/>
                </a:solidFill>
              </a:rPr>
              <a:t>Zukunftsvision: „Gräben zuschütten“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07D6E0B-7014-4AE5-A22B-32FFE891B0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Die Landnutzung und damit das Landschaftsbild wird von 4 Formen der Bewirtschaftung geprägt:</a:t>
            </a:r>
          </a:p>
          <a:p>
            <a:pPr marL="514350" indent="-514350">
              <a:buAutoNum type="arabicPeriod"/>
            </a:pPr>
            <a:r>
              <a:rPr lang="de-DE" dirty="0"/>
              <a:t>Die moderne hochproduktive Landwirtschaft IP und Bio-intensiv,    </a:t>
            </a:r>
            <a:r>
              <a:rPr lang="de-DE" sz="2000" dirty="0"/>
              <a:t>die die Grundversorgung der Städte gewährleistet</a:t>
            </a:r>
          </a:p>
          <a:p>
            <a:pPr marL="457200" indent="-457200">
              <a:buAutoNum type="arabicPeriod"/>
            </a:pPr>
            <a:r>
              <a:rPr lang="de-DE" dirty="0"/>
              <a:t>Die Stadt- und Tourismus-nahen Selbstvermarkter, </a:t>
            </a:r>
            <a:r>
              <a:rPr lang="de-DE" sz="2000" dirty="0"/>
              <a:t>die (</a:t>
            </a:r>
            <a:r>
              <a:rPr lang="de-DE" sz="2000" dirty="0" err="1"/>
              <a:t>bio</a:t>
            </a:r>
            <a:r>
              <a:rPr lang="de-DE" sz="2000" dirty="0"/>
              <a:t> oder </a:t>
            </a:r>
            <a:r>
              <a:rPr lang="de-DE" sz="2000" dirty="0" err="1"/>
              <a:t>konvi</a:t>
            </a:r>
            <a:r>
              <a:rPr lang="de-DE" sz="2000" dirty="0"/>
              <a:t>) sehr erfolgreich Ware und „Emotionen“ verkaufen</a:t>
            </a:r>
          </a:p>
          <a:p>
            <a:pPr marL="457200" indent="-457200">
              <a:buAutoNum type="arabicPeriod"/>
            </a:pPr>
            <a:r>
              <a:rPr lang="de-DE" dirty="0"/>
              <a:t>Nebenerwerbslandwirte, </a:t>
            </a:r>
            <a:r>
              <a:rPr lang="de-DE" sz="2000" dirty="0"/>
              <a:t>deren Einkommen durch außerlandwirtschaftliche Tätigkeit gesichert ist</a:t>
            </a:r>
          </a:p>
          <a:p>
            <a:pPr marL="457200" indent="-457200">
              <a:buAutoNum type="arabicPeriod"/>
            </a:pPr>
            <a:r>
              <a:rPr lang="de-DE" dirty="0"/>
              <a:t>Initiativen aller Art (</a:t>
            </a:r>
            <a:r>
              <a:rPr lang="de-DE" dirty="0" err="1"/>
              <a:t>SoLaWi</a:t>
            </a:r>
            <a:r>
              <a:rPr lang="de-DE" dirty="0"/>
              <a:t>, Kommunen, Sozialprojekte) </a:t>
            </a:r>
            <a:r>
              <a:rPr lang="de-DE" sz="2000" dirty="0"/>
              <a:t>mit landwirtschaftlicher Ausrichtung und häufig Einkommen aus </a:t>
            </a:r>
            <a:r>
              <a:rPr lang="de-DE" sz="2000" dirty="0" err="1"/>
              <a:t>Inclusions</a:t>
            </a:r>
            <a:r>
              <a:rPr lang="de-DE" sz="2000" dirty="0"/>
              <a:t>-Maßnahmen</a:t>
            </a:r>
          </a:p>
        </p:txBody>
      </p:sp>
    </p:spTree>
    <p:extLst>
      <p:ext uri="{BB962C8B-B14F-4D97-AF65-F5344CB8AC3E}">
        <p14:creationId xmlns:p14="http://schemas.microsoft.com/office/powerpoint/2010/main" val="373744490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B9D846-F202-4651-B889-2856EEE744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000" b="1" dirty="0">
                <a:solidFill>
                  <a:srgbClr val="00B050"/>
                </a:solidFill>
              </a:rPr>
              <a:t>„Zeit das Morden zu beenden und mit dem Abwasch zu beginnen!“ </a:t>
            </a:r>
            <a:r>
              <a:rPr lang="de-DE" sz="2700" b="1" dirty="0"/>
              <a:t>(Titel eines isländischen Kriminalromans)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4D9FA23-BED6-449D-BBFB-8CC6EF32D0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/>
              <a:t>Alle genannten Formen der Landnutzung machen zusammen den ländlichen Raum bunt und lebenswert.</a:t>
            </a:r>
          </a:p>
          <a:p>
            <a:r>
              <a:rPr lang="de-DE" dirty="0"/>
              <a:t>Jede Form hat ihren Markt, ihre Anhänger und einen positiven </a:t>
            </a:r>
            <a:r>
              <a:rPr lang="de-DE" dirty="0" err="1"/>
              <a:t>Einfluß</a:t>
            </a:r>
            <a:r>
              <a:rPr lang="de-DE" dirty="0"/>
              <a:t> auf lebenswerte und wirtschaftlich starke ländliche Räume</a:t>
            </a:r>
          </a:p>
          <a:p>
            <a:r>
              <a:rPr lang="de-DE" dirty="0"/>
              <a:t>Der Kampf um Fördermittel und Marktanteile vergiftet oft völlig überflüssigerweise gemeinsames Gestalten</a:t>
            </a:r>
          </a:p>
          <a:p>
            <a:r>
              <a:rPr lang="de-DE" dirty="0"/>
              <a:t>Politik muss neutral für alle 4 Wirtschaftsformen die jeweils richtigen Anreize und Rahmenbedingungen setzen. Nur bestimmte Formen der Landnutzung zu präferieren, ist Hauptursache der gegenwärtigen Verwerfungen und Grabenkämpfe</a:t>
            </a:r>
          </a:p>
        </p:txBody>
      </p:sp>
    </p:spTree>
    <p:extLst>
      <p:ext uri="{BB962C8B-B14F-4D97-AF65-F5344CB8AC3E}">
        <p14:creationId xmlns:p14="http://schemas.microsoft.com/office/powerpoint/2010/main" val="110991869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EB6977-0637-42AB-8984-34040CE32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800" b="1" dirty="0">
                <a:solidFill>
                  <a:srgbClr val="0070C0"/>
                </a:solidFill>
              </a:rPr>
              <a:t>Ziel: Vielfältige Formen des Obstanbaus mit viel Landschaftsstruktur</a:t>
            </a: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3BA180B0-2F73-4055-AE1A-086A885B6C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440873"/>
            <a:ext cx="9116292" cy="5597236"/>
          </a:xfr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05E94021-768F-4570-B76E-8709D0B62251}"/>
              </a:ext>
            </a:extLst>
          </p:cNvPr>
          <p:cNvSpPr txBox="1"/>
          <p:nvPr/>
        </p:nvSpPr>
        <p:spPr>
          <a:xfrm>
            <a:off x="3006436" y="6276109"/>
            <a:ext cx="64285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chemeClr val="bg1">
                    <a:lumMod val="95000"/>
                  </a:schemeClr>
                </a:solidFill>
              </a:rPr>
              <a:t>Danke für Ihre Aufmerksamkeit</a:t>
            </a:r>
          </a:p>
        </p:txBody>
      </p:sp>
    </p:spTree>
    <p:extLst>
      <p:ext uri="{BB962C8B-B14F-4D97-AF65-F5344CB8AC3E}">
        <p14:creationId xmlns:p14="http://schemas.microsoft.com/office/powerpoint/2010/main" val="16835615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2717315-BB37-457E-B710-BC179ACCE1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7781" y="1593273"/>
            <a:ext cx="6511635" cy="3311236"/>
          </a:xfrm>
        </p:spPr>
        <p:txBody>
          <a:bodyPr>
            <a:normAutofit/>
          </a:bodyPr>
          <a:lstStyle/>
          <a:p>
            <a:r>
              <a:rPr lang="de-DE" sz="5300" b="1" dirty="0">
                <a:solidFill>
                  <a:srgbClr val="0070C0"/>
                </a:solidFill>
              </a:rPr>
              <a:t>Entwicklung nach 1947</a:t>
            </a:r>
            <a:r>
              <a:rPr lang="de-DE" b="1" dirty="0">
                <a:solidFill>
                  <a:srgbClr val="0070C0"/>
                </a:solidFill>
              </a:rPr>
              <a:t/>
            </a:r>
            <a:br>
              <a:rPr lang="de-DE" b="1" dirty="0">
                <a:solidFill>
                  <a:srgbClr val="0070C0"/>
                </a:solidFill>
              </a:rPr>
            </a:br>
            <a:r>
              <a:rPr lang="de-DE" b="1" dirty="0">
                <a:solidFill>
                  <a:srgbClr val="0070C0"/>
                </a:solidFill>
              </a:rPr>
              <a:t>   </a:t>
            </a:r>
            <a:r>
              <a:rPr lang="de-DE" sz="4000" b="1" dirty="0"/>
              <a:t>Kollektivierung 1958 -62</a:t>
            </a:r>
            <a:br>
              <a:rPr lang="de-DE" sz="4000" b="1" dirty="0"/>
            </a:br>
            <a:r>
              <a:rPr lang="de-DE" b="1" dirty="0"/>
              <a:t>     </a:t>
            </a:r>
            <a:r>
              <a:rPr lang="de-DE" sz="4000" b="1" dirty="0"/>
              <a:t>Erweiterung 1973 - 89</a:t>
            </a:r>
            <a:r>
              <a:rPr lang="de-DE" b="1" dirty="0"/>
              <a:t/>
            </a:r>
            <a:br>
              <a:rPr lang="de-DE" b="1" dirty="0"/>
            </a:br>
            <a:r>
              <a:rPr lang="de-DE" b="1" dirty="0"/>
              <a:t>       </a:t>
            </a:r>
            <a:r>
              <a:rPr lang="de-DE" sz="4000" b="1" dirty="0"/>
              <a:t>Rückbau nach 1989</a:t>
            </a:r>
          </a:p>
        </p:txBody>
      </p:sp>
    </p:spTree>
    <p:extLst>
      <p:ext uri="{BB962C8B-B14F-4D97-AF65-F5344CB8AC3E}">
        <p14:creationId xmlns:p14="http://schemas.microsoft.com/office/powerpoint/2010/main" val="33606129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5092E50-3D02-41C3-81A6-8CABE25D5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>
                <a:solidFill>
                  <a:srgbClr val="0070C0"/>
                </a:solidFill>
              </a:rPr>
              <a:t>Ausgangspunkt Obstbaumzählung 1952</a:t>
            </a:r>
            <a:br>
              <a:rPr lang="de-DE" b="1" dirty="0">
                <a:solidFill>
                  <a:srgbClr val="0070C0"/>
                </a:solidFill>
              </a:rPr>
            </a:br>
            <a:r>
              <a:rPr lang="de-DE" sz="2000" b="1" dirty="0">
                <a:solidFill>
                  <a:srgbClr val="0070C0"/>
                </a:solidFill>
              </a:rPr>
              <a:t>„Tabellenbuch der gärtnerischen Produktion“  </a:t>
            </a:r>
            <a:r>
              <a:rPr lang="de-DE" sz="2000" b="1" dirty="0"/>
              <a:t>Kretschmer- Nordmann- </a:t>
            </a:r>
            <a:r>
              <a:rPr lang="de-DE" sz="2000" b="1" dirty="0" err="1"/>
              <a:t>Plüghahn</a:t>
            </a:r>
            <a:r>
              <a:rPr lang="de-DE" sz="2000" b="1" dirty="0"/>
              <a:t>- Tesch 1957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FF2950F-5019-4E74-BC95-AA579E926D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7.500 ha in Brandenburg 1952</a:t>
            </a:r>
          </a:p>
          <a:p>
            <a:r>
              <a:rPr lang="de-DE" dirty="0" err="1"/>
              <a:t>dav</a:t>
            </a:r>
            <a:r>
              <a:rPr lang="de-DE" dirty="0"/>
              <a:t>. 4.400 ha um Potsdam</a:t>
            </a:r>
          </a:p>
          <a:p>
            <a:endParaRPr lang="de-DE" dirty="0"/>
          </a:p>
          <a:p>
            <a:r>
              <a:rPr lang="de-DE" dirty="0"/>
              <a:t>1,4 mio. Halb und Hochstämme (200 B/ha) = 82% der Fläche</a:t>
            </a:r>
          </a:p>
          <a:p>
            <a:r>
              <a:rPr lang="de-DE" dirty="0"/>
              <a:t>478.000 Niederstämme in geschlossenen Plantagen (600 B/ha)</a:t>
            </a:r>
          </a:p>
          <a:p>
            <a:endParaRPr lang="de-DE" dirty="0"/>
          </a:p>
          <a:p>
            <a:r>
              <a:rPr lang="de-DE" dirty="0"/>
              <a:t>Erzeugung rund 30.000 t Obst in Brandenburg</a:t>
            </a:r>
          </a:p>
          <a:p>
            <a:r>
              <a:rPr lang="de-DE" dirty="0" err="1"/>
              <a:t>dav</a:t>
            </a:r>
            <a:r>
              <a:rPr lang="de-DE" dirty="0"/>
              <a:t>. 17.000 t um Potsdam</a:t>
            </a:r>
          </a:p>
        </p:txBody>
      </p:sp>
    </p:spTree>
    <p:extLst>
      <p:ext uri="{BB962C8B-B14F-4D97-AF65-F5344CB8AC3E}">
        <p14:creationId xmlns:p14="http://schemas.microsoft.com/office/powerpoint/2010/main" val="24690922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3F747A-18FB-4F14-8D69-19C73C043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66402"/>
          </a:xfrm>
        </p:spPr>
        <p:txBody>
          <a:bodyPr>
            <a:normAutofit/>
          </a:bodyPr>
          <a:lstStyle/>
          <a:p>
            <a:r>
              <a:rPr lang="de-DE" sz="3600" b="1" dirty="0">
                <a:solidFill>
                  <a:srgbClr val="0070C0"/>
                </a:solidFill>
              </a:rPr>
              <a:t>Heute idealisiert – damals beschwerlicher Alltag </a:t>
            </a:r>
            <a:r>
              <a:rPr lang="de-DE" sz="3600" b="1" dirty="0"/>
              <a:t/>
            </a:r>
            <a:br>
              <a:rPr lang="de-DE" sz="3600" b="1" dirty="0"/>
            </a:br>
            <a:r>
              <a:rPr lang="de-DE" sz="3600" b="1" dirty="0"/>
              <a:t>Kleinbauern, Kleinflächen, Mischkultur</a:t>
            </a:r>
          </a:p>
        </p:txBody>
      </p:sp>
    </p:spTree>
    <p:extLst>
      <p:ext uri="{BB962C8B-B14F-4D97-AF65-F5344CB8AC3E}">
        <p14:creationId xmlns:p14="http://schemas.microsoft.com/office/powerpoint/2010/main" val="36156557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500B4AC-14BA-41D6-9923-45A4DDB48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25A8E8CC-F671-4235-B9A2-6AF364263A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13371" y="-1425576"/>
            <a:ext cx="8365259" cy="10252366"/>
          </a:xfrm>
        </p:spPr>
      </p:pic>
    </p:spTree>
    <p:extLst>
      <p:ext uri="{BB962C8B-B14F-4D97-AF65-F5344CB8AC3E}">
        <p14:creationId xmlns:p14="http://schemas.microsoft.com/office/powerpoint/2010/main" val="22855632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802FEF-1172-4B65-BC96-13FC8DF069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000" b="1" dirty="0">
                <a:solidFill>
                  <a:srgbClr val="0070C0"/>
                </a:solidFill>
              </a:rPr>
              <a:t>   Mischkultur – Kleinstbetriebe - </a:t>
            </a:r>
            <a:r>
              <a:rPr lang="de-DE" sz="4000" b="1" dirty="0" err="1">
                <a:solidFill>
                  <a:srgbClr val="0070C0"/>
                </a:solidFill>
              </a:rPr>
              <a:t>Schuffelgärten</a:t>
            </a:r>
            <a:endParaRPr lang="de-DE" sz="4000" b="1" dirty="0">
              <a:solidFill>
                <a:srgbClr val="0070C0"/>
              </a:solidFill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66DD317-7127-46FF-BA27-26D475E05E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sz="2400" dirty="0">
                <a:solidFill>
                  <a:srgbClr val="FF0000"/>
                </a:solidFill>
              </a:rPr>
              <a:t>Schwere Handarbeit </a:t>
            </a:r>
          </a:p>
          <a:p>
            <a:r>
              <a:rPr lang="de-DE" sz="2400" dirty="0"/>
              <a:t>Keine Kultur konnte ihren Ansprüchen entsprechend behandelt werden</a:t>
            </a:r>
          </a:p>
          <a:p>
            <a:r>
              <a:rPr lang="de-DE" sz="2400" dirty="0"/>
              <a:t>Der </a:t>
            </a:r>
            <a:r>
              <a:rPr lang="de-DE" sz="2400" dirty="0">
                <a:solidFill>
                  <a:srgbClr val="FF0000"/>
                </a:solidFill>
              </a:rPr>
              <a:t>Humus</a:t>
            </a:r>
            <a:r>
              <a:rPr lang="de-DE" sz="2400" dirty="0"/>
              <a:t> in den Böden war durch  ständige mechanische Bearbeitung weitgehend </a:t>
            </a:r>
            <a:r>
              <a:rPr lang="de-DE" sz="2400" dirty="0">
                <a:solidFill>
                  <a:srgbClr val="FF0000"/>
                </a:solidFill>
              </a:rPr>
              <a:t>abgebaut</a:t>
            </a:r>
          </a:p>
          <a:p>
            <a:r>
              <a:rPr lang="de-DE" sz="2400" dirty="0"/>
              <a:t>Je älter die Mischkulturen wurden, desto mehr </a:t>
            </a:r>
            <a:r>
              <a:rPr lang="de-DE" sz="2400" dirty="0">
                <a:solidFill>
                  <a:srgbClr val="FF0000"/>
                </a:solidFill>
              </a:rPr>
              <a:t>sanken die Erträge</a:t>
            </a:r>
            <a:r>
              <a:rPr lang="de-DE" sz="2400" dirty="0"/>
              <a:t>, </a:t>
            </a:r>
            <a:r>
              <a:rPr lang="de-DE" sz="1800" dirty="0">
                <a:solidFill>
                  <a:srgbClr val="0070C0"/>
                </a:solidFill>
              </a:rPr>
              <a:t>der wenige vorhandene Dung/Kompost wurde für die anspruchsvolleren Gemüsebeete verwendet.</a:t>
            </a:r>
          </a:p>
          <a:p>
            <a:r>
              <a:rPr lang="de-DE" sz="2400" dirty="0">
                <a:solidFill>
                  <a:srgbClr val="FF0000"/>
                </a:solidFill>
              </a:rPr>
              <a:t>Das zersplitterte Grundeigentum mit Kleinstparzellen ließ keine Modernisierung des Obstanbaus zu</a:t>
            </a:r>
          </a:p>
          <a:p>
            <a:r>
              <a:rPr lang="de-DE" sz="2400" dirty="0"/>
              <a:t>Rund die Hälfte der Flächen war völlig überaltert und teils verwildert. </a:t>
            </a:r>
          </a:p>
        </p:txBody>
      </p:sp>
    </p:spTree>
    <p:extLst>
      <p:ext uri="{BB962C8B-B14F-4D97-AF65-F5344CB8AC3E}">
        <p14:creationId xmlns:p14="http://schemas.microsoft.com/office/powerpoint/2010/main" val="16984825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3D2644-A7CD-4C98-92FF-F041BAB5ED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>
                <a:solidFill>
                  <a:srgbClr val="0070C0"/>
                </a:solidFill>
              </a:rPr>
              <a:t>Betriebsstrukturen 1955 Kreis Potsdam</a:t>
            </a:r>
            <a:br>
              <a:rPr lang="de-DE" b="1" dirty="0">
                <a:solidFill>
                  <a:srgbClr val="0070C0"/>
                </a:solidFill>
              </a:rPr>
            </a:br>
            <a:r>
              <a:rPr lang="de-DE" sz="2000" b="1" dirty="0"/>
              <a:t>E. </a:t>
            </a:r>
            <a:r>
              <a:rPr lang="de-DE" sz="2000" b="1" dirty="0" err="1"/>
              <a:t>Greulich</a:t>
            </a:r>
            <a:r>
              <a:rPr lang="de-DE" sz="2000" b="1" dirty="0"/>
              <a:t> 2008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4EDB6CF-8F94-45E2-AAAF-FF20577E6C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Fläche	Familien	Gesamtfläche	Betriebsfläche</a:t>
            </a:r>
            <a:endParaRPr lang="de-DE" sz="1800" dirty="0"/>
          </a:p>
          <a:p>
            <a:pPr marL="0" indent="0">
              <a:buNone/>
            </a:pPr>
            <a:r>
              <a:rPr lang="de-DE" sz="1800" b="1" dirty="0">
                <a:solidFill>
                  <a:srgbClr val="0070C0"/>
                </a:solidFill>
              </a:rPr>
              <a:t>Insgesamt	4.950		4.027,00 ha		0,82 ha</a:t>
            </a:r>
            <a:endParaRPr lang="de-DE" sz="1800" dirty="0"/>
          </a:p>
          <a:p>
            <a:pPr marL="0" indent="0">
              <a:buNone/>
            </a:pPr>
            <a:r>
              <a:rPr lang="de-DE" sz="1800" dirty="0"/>
              <a:t>0,07 – 0,10 ha	   224		     19,00 ha		0,09 ha</a:t>
            </a:r>
          </a:p>
          <a:p>
            <a:pPr marL="0" indent="0">
              <a:buNone/>
            </a:pPr>
            <a:r>
              <a:rPr lang="de-DE" sz="1800" dirty="0"/>
              <a:t>0,10 – 0,20 ha	   526		     82,00 ha		0,16 ha</a:t>
            </a:r>
          </a:p>
          <a:p>
            <a:pPr marL="0" indent="0">
              <a:buNone/>
            </a:pPr>
            <a:r>
              <a:rPr lang="de-DE" sz="1800" dirty="0"/>
              <a:t>0,20 – 0,50 ha	1.524		   557,00 ha		0,37 ha</a:t>
            </a:r>
          </a:p>
          <a:p>
            <a:pPr marL="0" indent="0">
              <a:buNone/>
            </a:pPr>
            <a:r>
              <a:rPr lang="de-DE" sz="1800" dirty="0">
                <a:highlight>
                  <a:srgbClr val="C0C0C0"/>
                </a:highlight>
              </a:rPr>
              <a:t>0,50 – 1,00 ha	1.321		   975,00 ha		0,74 ha</a:t>
            </a:r>
          </a:p>
          <a:p>
            <a:pPr marL="0" indent="0">
              <a:buNone/>
            </a:pPr>
            <a:r>
              <a:rPr lang="de-DE" sz="1800" dirty="0"/>
              <a:t>        </a:t>
            </a:r>
            <a:r>
              <a:rPr lang="de-DE" sz="1800" dirty="0">
                <a:highlight>
                  <a:srgbClr val="FFFF00"/>
                </a:highlight>
              </a:rPr>
              <a:t>über 1 ha	1.335		2.394,00 ha		1,80 ha	</a:t>
            </a:r>
          </a:p>
          <a:p>
            <a:pPr marL="0" indent="0">
              <a:buNone/>
            </a:pPr>
            <a:endParaRPr lang="de-DE" sz="1800" dirty="0">
              <a:highlight>
                <a:srgbClr val="FFFF00"/>
              </a:highlight>
            </a:endParaRPr>
          </a:p>
          <a:p>
            <a:pPr marL="0" indent="0">
              <a:buNone/>
            </a:pPr>
            <a:r>
              <a:rPr lang="de-DE" sz="2400" b="1" dirty="0">
                <a:solidFill>
                  <a:srgbClr val="00B050"/>
                </a:solidFill>
              </a:rPr>
              <a:t>1956 begannen die ersten guten Betriebe gemeinsam Flächen anzupachten oder zu kaufen, um neue geschlossene moderne Anlagen zu pflanzen.	</a:t>
            </a:r>
            <a:r>
              <a:rPr lang="de-DE" sz="18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8330371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1984</Words>
  <Application>Microsoft Office PowerPoint</Application>
  <PresentationFormat>Breitbild</PresentationFormat>
  <Paragraphs>201</Paragraphs>
  <Slides>37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37</vt:i4>
      </vt:variant>
    </vt:vector>
  </HeadingPairs>
  <TitlesOfParts>
    <vt:vector size="41" baseType="lpstr">
      <vt:lpstr>Arial</vt:lpstr>
      <vt:lpstr>Calibri</vt:lpstr>
      <vt:lpstr>Calibri Light</vt:lpstr>
      <vt:lpstr>Office</vt:lpstr>
      <vt:lpstr>Obstbau in Brandenburg</vt:lpstr>
      <vt:lpstr>Blütezeit 18. und 19. Jahrhundert (bis ca. 1850)</vt:lpstr>
      <vt:lpstr>Konkurrenz und Reaktionen ab Ende 19. Jhd.</vt:lpstr>
      <vt:lpstr>Entwicklung nach 1947    Kollektivierung 1958 -62      Erweiterung 1973 - 89        Rückbau nach 1989</vt:lpstr>
      <vt:lpstr>Ausgangspunkt Obstbaumzählung 1952 „Tabellenbuch der gärtnerischen Produktion“  Kretschmer- Nordmann- Plüghahn- Tesch 1957</vt:lpstr>
      <vt:lpstr>Heute idealisiert – damals beschwerlicher Alltag  Kleinbauern, Kleinflächen, Mischkultur</vt:lpstr>
      <vt:lpstr>PowerPoint-Präsentation</vt:lpstr>
      <vt:lpstr>   Mischkultur – Kleinstbetriebe - Schuffelgärten</vt:lpstr>
      <vt:lpstr>Betriebsstrukturen 1955 Kreis Potsdam E. Greulich 2008</vt:lpstr>
      <vt:lpstr>Neuanfang über Genossenschaftliche Produktion 1958 – 1966  über die Kollektivierung in der Produktion würde der individuelle Obstbau weitgehend beseitigt</vt:lpstr>
      <vt:lpstr>PowerPoint-Präsentation</vt:lpstr>
      <vt:lpstr>       Das Obstbauprogramm von 1973</vt:lpstr>
      <vt:lpstr>Investitionen in Obstbauliche Infrastruktur</vt:lpstr>
      <vt:lpstr>Aufbau des HavelObstGebietes 1973 - 1989</vt:lpstr>
      <vt:lpstr>Stand 1989/90</vt:lpstr>
      <vt:lpstr>   Entwicklung nach der Wende</vt:lpstr>
      <vt:lpstr>          Geschichte wiederholt sich</vt:lpstr>
      <vt:lpstr>Grundstücksgrößen 2021 Glindow vers. Markendorf</vt:lpstr>
      <vt:lpstr>Entwicklung Baumobst 1989 - 2017</vt:lpstr>
      <vt:lpstr>Ursachen des Zusammenbruchs beim Baumobst</vt:lpstr>
      <vt:lpstr>Beerenobst 1989 bis 2017</vt:lpstr>
      <vt:lpstr>Produktivität Leitobstarten</vt:lpstr>
      <vt:lpstr>Zusammenfassung Stand 2021</vt:lpstr>
      <vt:lpstr>Sozio-ökonomische Realität/Struktur -Ausblick</vt:lpstr>
      <vt:lpstr>Politischer = wirtschaftlicher Druck</vt:lpstr>
      <vt:lpstr>Brandenburg im Bundesvergleich Risikoschutz</vt:lpstr>
      <vt:lpstr>Staatliche Förderung Allgefahrenversicherung (prozentuale Bezuschussung der Versicherungsprämien)</vt:lpstr>
      <vt:lpstr>Zukunftsvision:- „Gräben zuschütten – Chancen nutzen“</vt:lpstr>
      <vt:lpstr>Intensivanbau                  Intensivanbau IP 2018 50 t/ha   Gala              Bio 2018 25 t/ha   Topas</vt:lpstr>
      <vt:lpstr>Streuobstnutzung nahe Stuttgart (5 -50 t/ha) Nebenerwerb oder Anhang an Landwirtschaftsbetrieb</vt:lpstr>
      <vt:lpstr>Gemüse-SoLawi  mit Apfelanbau ohne Pflanzenschutz    5 - 6 t/ha</vt:lpstr>
      <vt:lpstr>SoLawi - Neue Ideen ziehen junge Leute an. Durchschnittsalter der Akteure 28 Jahre</vt:lpstr>
      <vt:lpstr>PowerPoint-Präsentation</vt:lpstr>
      <vt:lpstr>Wirtschaftlichkeit ist Nachhaltigkeit</vt:lpstr>
      <vt:lpstr>Zukunftsvision: „Gräben zuschütten“</vt:lpstr>
      <vt:lpstr>„Zeit das Morden zu beenden und mit dem Abwasch zu beginnen!“ (Titel eines isländischen Kriminalromans)</vt:lpstr>
      <vt:lpstr>Ziel: Vielfältige Formen des Obstanbaus mit viel Landschaftsstruktur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Obstbau in Brandenburg</dc:title>
  <dc:creator>ProBook</dc:creator>
  <cp:lastModifiedBy>Syhre Joyce</cp:lastModifiedBy>
  <cp:revision>96</cp:revision>
  <dcterms:created xsi:type="dcterms:W3CDTF">2022-01-02T11:09:58Z</dcterms:created>
  <dcterms:modified xsi:type="dcterms:W3CDTF">2022-01-13T13:10:22Z</dcterms:modified>
</cp:coreProperties>
</file>